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0"/>
  </p:notesMasterIdLst>
  <p:sldIdLst>
    <p:sldId id="256" r:id="rId2"/>
    <p:sldId id="337" r:id="rId3"/>
    <p:sldId id="355" r:id="rId4"/>
    <p:sldId id="660" r:id="rId5"/>
    <p:sldId id="661" r:id="rId6"/>
    <p:sldId id="662" r:id="rId7"/>
    <p:sldId id="663" r:id="rId8"/>
    <p:sldId id="336" r:id="rId9"/>
    <p:sldId id="335" r:id="rId10"/>
    <p:sldId id="338" r:id="rId11"/>
    <p:sldId id="433" r:id="rId12"/>
    <p:sldId id="434" r:id="rId13"/>
    <p:sldId id="423" r:id="rId14"/>
    <p:sldId id="436" r:id="rId15"/>
    <p:sldId id="437" r:id="rId16"/>
    <p:sldId id="597" r:id="rId17"/>
    <p:sldId id="345" r:id="rId18"/>
    <p:sldId id="638" r:id="rId19"/>
    <p:sldId id="639" r:id="rId20"/>
    <p:sldId id="640" r:id="rId21"/>
    <p:sldId id="641" r:id="rId22"/>
    <p:sldId id="347" r:id="rId23"/>
    <p:sldId id="348" r:id="rId24"/>
    <p:sldId id="354" r:id="rId25"/>
    <p:sldId id="439" r:id="rId26"/>
    <p:sldId id="650" r:id="rId27"/>
    <p:sldId id="651" r:id="rId28"/>
    <p:sldId id="652" r:id="rId29"/>
    <p:sldId id="653" r:id="rId30"/>
    <p:sldId id="654" r:id="rId31"/>
    <p:sldId id="531" r:id="rId32"/>
    <p:sldId id="532" r:id="rId33"/>
    <p:sldId id="667" r:id="rId34"/>
    <p:sldId id="668" r:id="rId35"/>
    <p:sldId id="669" r:id="rId36"/>
    <p:sldId id="670" r:id="rId37"/>
    <p:sldId id="671" r:id="rId38"/>
    <p:sldId id="672" r:id="rId39"/>
    <p:sldId id="673" r:id="rId40"/>
    <p:sldId id="674" r:id="rId41"/>
    <p:sldId id="675" r:id="rId42"/>
    <p:sldId id="676" r:id="rId43"/>
    <p:sldId id="677" r:id="rId44"/>
    <p:sldId id="678" r:id="rId45"/>
    <p:sldId id="679" r:id="rId46"/>
    <p:sldId id="680" r:id="rId47"/>
    <p:sldId id="681" r:id="rId48"/>
    <p:sldId id="682" r:id="rId49"/>
    <p:sldId id="683" r:id="rId50"/>
    <p:sldId id="684" r:id="rId51"/>
    <p:sldId id="685" r:id="rId52"/>
    <p:sldId id="686" r:id="rId53"/>
    <p:sldId id="687" r:id="rId54"/>
    <p:sldId id="688" r:id="rId55"/>
    <p:sldId id="689" r:id="rId56"/>
    <p:sldId id="690" r:id="rId57"/>
    <p:sldId id="691" r:id="rId58"/>
    <p:sldId id="692" r:id="rId59"/>
    <p:sldId id="693" r:id="rId60"/>
    <p:sldId id="694" r:id="rId61"/>
    <p:sldId id="695" r:id="rId62"/>
    <p:sldId id="696" r:id="rId63"/>
    <p:sldId id="697" r:id="rId64"/>
    <p:sldId id="698" r:id="rId65"/>
    <p:sldId id="699" r:id="rId66"/>
    <p:sldId id="700" r:id="rId67"/>
    <p:sldId id="701" r:id="rId68"/>
    <p:sldId id="702" r:id="rId69"/>
    <p:sldId id="703" r:id="rId70"/>
    <p:sldId id="704" r:id="rId71"/>
    <p:sldId id="705" r:id="rId72"/>
    <p:sldId id="706" r:id="rId73"/>
    <p:sldId id="707" r:id="rId74"/>
    <p:sldId id="708" r:id="rId75"/>
    <p:sldId id="709" r:id="rId76"/>
    <p:sldId id="710" r:id="rId77"/>
    <p:sldId id="711" r:id="rId78"/>
    <p:sldId id="712" r:id="rId79"/>
    <p:sldId id="713" r:id="rId80"/>
    <p:sldId id="714" r:id="rId81"/>
    <p:sldId id="715" r:id="rId82"/>
    <p:sldId id="716" r:id="rId83"/>
    <p:sldId id="717" r:id="rId84"/>
    <p:sldId id="718" r:id="rId85"/>
    <p:sldId id="719" r:id="rId86"/>
    <p:sldId id="720" r:id="rId87"/>
    <p:sldId id="721" r:id="rId88"/>
    <p:sldId id="722" r:id="rId89"/>
    <p:sldId id="723" r:id="rId90"/>
    <p:sldId id="724" r:id="rId91"/>
    <p:sldId id="725" r:id="rId92"/>
    <p:sldId id="726" r:id="rId93"/>
    <p:sldId id="727" r:id="rId94"/>
    <p:sldId id="728" r:id="rId95"/>
    <p:sldId id="729" r:id="rId96"/>
    <p:sldId id="730" r:id="rId97"/>
    <p:sldId id="731" r:id="rId98"/>
    <p:sldId id="732" r:id="rId99"/>
    <p:sldId id="733" r:id="rId100"/>
    <p:sldId id="734" r:id="rId101"/>
    <p:sldId id="735" r:id="rId102"/>
    <p:sldId id="736" r:id="rId103"/>
    <p:sldId id="737" r:id="rId104"/>
    <p:sldId id="738" r:id="rId105"/>
    <p:sldId id="739" r:id="rId106"/>
    <p:sldId id="740" r:id="rId107"/>
    <p:sldId id="741" r:id="rId108"/>
    <p:sldId id="742" r:id="rId109"/>
    <p:sldId id="743" r:id="rId110"/>
    <p:sldId id="744" r:id="rId111"/>
    <p:sldId id="745" r:id="rId112"/>
    <p:sldId id="746" r:id="rId113"/>
    <p:sldId id="747" r:id="rId114"/>
    <p:sldId id="748" r:id="rId115"/>
    <p:sldId id="749" r:id="rId116"/>
    <p:sldId id="750" r:id="rId117"/>
    <p:sldId id="751" r:id="rId118"/>
    <p:sldId id="752" r:id="rId119"/>
    <p:sldId id="753" r:id="rId120"/>
    <p:sldId id="754" r:id="rId121"/>
    <p:sldId id="755" r:id="rId122"/>
    <p:sldId id="756" r:id="rId123"/>
    <p:sldId id="757" r:id="rId124"/>
    <p:sldId id="758" r:id="rId125"/>
    <p:sldId id="759" r:id="rId126"/>
    <p:sldId id="760" r:id="rId127"/>
    <p:sldId id="761" r:id="rId128"/>
    <p:sldId id="762" r:id="rId129"/>
    <p:sldId id="763" r:id="rId130"/>
    <p:sldId id="764" r:id="rId131"/>
    <p:sldId id="765" r:id="rId132"/>
    <p:sldId id="766" r:id="rId133"/>
    <p:sldId id="767" r:id="rId134"/>
    <p:sldId id="768" r:id="rId135"/>
    <p:sldId id="769" r:id="rId136"/>
    <p:sldId id="770" r:id="rId137"/>
    <p:sldId id="771" r:id="rId138"/>
    <p:sldId id="772" r:id="rId139"/>
    <p:sldId id="773" r:id="rId140"/>
    <p:sldId id="774" r:id="rId141"/>
    <p:sldId id="775" r:id="rId142"/>
    <p:sldId id="776" r:id="rId143"/>
    <p:sldId id="777" r:id="rId144"/>
    <p:sldId id="778" r:id="rId145"/>
    <p:sldId id="779" r:id="rId146"/>
    <p:sldId id="780" r:id="rId147"/>
    <p:sldId id="781" r:id="rId148"/>
    <p:sldId id="782" r:id="rId149"/>
    <p:sldId id="783" r:id="rId150"/>
    <p:sldId id="784" r:id="rId151"/>
    <p:sldId id="785" r:id="rId152"/>
    <p:sldId id="786" r:id="rId153"/>
    <p:sldId id="787" r:id="rId154"/>
    <p:sldId id="788" r:id="rId155"/>
    <p:sldId id="789" r:id="rId156"/>
    <p:sldId id="790" r:id="rId157"/>
    <p:sldId id="791" r:id="rId158"/>
    <p:sldId id="792" r:id="rId159"/>
    <p:sldId id="793" r:id="rId160"/>
    <p:sldId id="794" r:id="rId161"/>
    <p:sldId id="795" r:id="rId162"/>
    <p:sldId id="796" r:id="rId163"/>
    <p:sldId id="797" r:id="rId164"/>
    <p:sldId id="798" r:id="rId165"/>
    <p:sldId id="799" r:id="rId166"/>
    <p:sldId id="642" r:id="rId167"/>
    <p:sldId id="643" r:id="rId168"/>
    <p:sldId id="644" r:id="rId169"/>
    <p:sldId id="645" r:id="rId170"/>
    <p:sldId id="646" r:id="rId171"/>
    <p:sldId id="647" r:id="rId172"/>
    <p:sldId id="648" r:id="rId173"/>
    <p:sldId id="649" r:id="rId174"/>
    <p:sldId id="655" r:id="rId175"/>
    <p:sldId id="664" r:id="rId176"/>
    <p:sldId id="665" r:id="rId177"/>
    <p:sldId id="666" r:id="rId178"/>
    <p:sldId id="339" r:id="rId17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6FA6"/>
    <a:srgbClr val="969696"/>
    <a:srgbClr val="5BA7AD"/>
    <a:srgbClr val="D8BBA8"/>
    <a:srgbClr val="DB8E63"/>
    <a:srgbClr val="BB75BD"/>
    <a:srgbClr val="60619E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32" autoAdjust="0"/>
    <p:restoredTop sz="96433" autoAdjust="0"/>
  </p:normalViewPr>
  <p:slideViewPr>
    <p:cSldViewPr>
      <p:cViewPr varScale="1">
        <p:scale>
          <a:sx n="108" d="100"/>
          <a:sy n="108" d="100"/>
        </p:scale>
        <p:origin x="20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presProps" Target="presProps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viewProps" Target="viewProps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heme" Target="theme/theme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tableStyles" Target="tableStyles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0.443353258379102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8F-49E8-82BB-831C5AF14A3A}"/>
                </c:ext>
              </c:extLst>
            </c:dLbl>
            <c:dLbl>
              <c:idx val="1"/>
              <c:layout>
                <c:manualLayout>
                  <c:x val="6.1728395061727828E-3"/>
                  <c:y val="-0.448965324940863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8F-49E8-82BB-831C5AF14A3A}"/>
                </c:ext>
              </c:extLst>
            </c:dLbl>
            <c:dLbl>
              <c:idx val="2"/>
              <c:layout>
                <c:manualLayout>
                  <c:x val="2.0061728395061727E-2"/>
                  <c:y val="-0.45177157916924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8F-49E8-82BB-831C5AF14A3A}"/>
                </c:ext>
              </c:extLst>
            </c:dLbl>
            <c:dLbl>
              <c:idx val="3"/>
              <c:layout>
                <c:manualLayout>
                  <c:x val="2.4691358024691357E-2"/>
                  <c:y val="-0.460189458064384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8F-49E8-82BB-831C5AF14A3A}"/>
                </c:ext>
              </c:extLst>
            </c:dLbl>
            <c:dLbl>
              <c:idx val="4"/>
              <c:layout>
                <c:manualLayout>
                  <c:x val="3.0864197530864196E-3"/>
                  <c:y val="-0.43493515853646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8F-49E8-82BB-831C5AF14A3A}"/>
                </c:ext>
              </c:extLst>
            </c:dLbl>
            <c:dLbl>
              <c:idx val="5"/>
              <c:layout>
                <c:manualLayout>
                  <c:x val="1.5432098765432098E-3"/>
                  <c:y val="-0.42932309197470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8F-49E8-82BB-831C5AF14A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 план</c:v>
                </c:pt>
                <c:pt idx="2">
                  <c:v>2020 год оценка</c:v>
                </c:pt>
                <c:pt idx="3">
                  <c:v>2020 год факт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184.2</c:v>
                </c:pt>
                <c:pt idx="1">
                  <c:v>189.9</c:v>
                </c:pt>
                <c:pt idx="2">
                  <c:v>187.7</c:v>
                </c:pt>
                <c:pt idx="3">
                  <c:v>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8F-49E8-82BB-831C5AF14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4644232"/>
        <c:axId val="414648152"/>
        <c:axId val="0"/>
      </c:bar3DChart>
      <c:catAx>
        <c:axId val="414644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8152"/>
        <c:crosses val="autoZero"/>
        <c:auto val="1"/>
        <c:lblAlgn val="ctr"/>
        <c:lblOffset val="100"/>
        <c:noMultiLvlLbl val="0"/>
      </c:catAx>
      <c:valAx>
        <c:axId val="414648152"/>
        <c:scaling>
          <c:orientation val="minMax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4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0"/>
      <c:depthPercent val="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162413726062021E-2"/>
          <c:y val="3.5731630093226588E-3"/>
          <c:w val="0.6028425439875571"/>
          <c:h val="0.90586664227406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543A-4F61-A98C-C473383FA7B9}"/>
              </c:ext>
            </c:extLst>
          </c:dPt>
          <c:dPt>
            <c:idx val="1"/>
            <c:bubble3D val="0"/>
            <c:explosion val="10"/>
            <c:extLst>
              <c:ext xmlns:c16="http://schemas.microsoft.com/office/drawing/2014/chart" uri="{C3380CC4-5D6E-409C-BE32-E72D297353CC}">
                <c16:uniqueId val="{00000001-543A-4F61-A98C-C473383FA7B9}"/>
              </c:ext>
            </c:extLst>
          </c:dPt>
          <c:dPt>
            <c:idx val="2"/>
            <c:bubble3D val="0"/>
            <c:explosion val="6"/>
            <c:extLst>
              <c:ext xmlns:c16="http://schemas.microsoft.com/office/drawing/2014/chart" uri="{C3380CC4-5D6E-409C-BE32-E72D297353CC}">
                <c16:uniqueId val="{00000002-543A-4F61-A98C-C473383FA7B9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3-543A-4F61-A98C-C473383FA7B9}"/>
              </c:ext>
            </c:extLst>
          </c:dPt>
          <c:dPt>
            <c:idx val="4"/>
            <c:bubble3D val="0"/>
            <c:explosion val="12"/>
            <c:extLst>
              <c:ext xmlns:c16="http://schemas.microsoft.com/office/drawing/2014/chart" uri="{C3380CC4-5D6E-409C-BE32-E72D297353CC}">
                <c16:uniqueId val="{00000004-543A-4F61-A98C-C473383FA7B9}"/>
              </c:ext>
            </c:extLst>
          </c:dPt>
          <c:dPt>
            <c:idx val="5"/>
            <c:bubble3D val="0"/>
            <c:explosion val="34"/>
            <c:extLst>
              <c:ext xmlns:c16="http://schemas.microsoft.com/office/drawing/2014/chart" uri="{C3380CC4-5D6E-409C-BE32-E72D297353CC}">
                <c16:uniqueId val="{00000005-543A-4F61-A98C-C473383FA7B9}"/>
              </c:ext>
            </c:extLst>
          </c:dPt>
          <c:dPt>
            <c:idx val="6"/>
            <c:bubble3D val="0"/>
            <c:explosion val="13"/>
            <c:extLst>
              <c:ext xmlns:c16="http://schemas.microsoft.com/office/drawing/2014/chart" uri="{C3380CC4-5D6E-409C-BE32-E72D297353CC}">
                <c16:uniqueId val="{00000006-543A-4F61-A98C-C473383FA7B9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7-543A-4F61-A98C-C473383FA7B9}"/>
              </c:ext>
            </c:extLst>
          </c:dPt>
          <c:dPt>
            <c:idx val="8"/>
            <c:bubble3D val="0"/>
            <c:explosion val="14"/>
            <c:extLst>
              <c:ext xmlns:c16="http://schemas.microsoft.com/office/drawing/2014/chart" uri="{C3380CC4-5D6E-409C-BE32-E72D297353CC}">
                <c16:uniqueId val="{00000008-543A-4F61-A98C-C473383FA7B9}"/>
              </c:ext>
            </c:extLst>
          </c:dPt>
          <c:dPt>
            <c:idx val="9"/>
            <c:bubble3D val="0"/>
            <c:explosion val="1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543A-4F61-A98C-C473383FA7B9}"/>
              </c:ext>
            </c:extLst>
          </c:dPt>
          <c:dPt>
            <c:idx val="10"/>
            <c:bubble3D val="0"/>
            <c:explosion val="22"/>
            <c:extLst>
              <c:ext xmlns:c16="http://schemas.microsoft.com/office/drawing/2014/chart" uri="{C3380CC4-5D6E-409C-BE32-E72D297353CC}">
                <c16:uniqueId val="{0000000B-543A-4F61-A98C-C473383FA7B9}"/>
              </c:ext>
            </c:extLst>
          </c:dPt>
          <c:dLbls>
            <c:dLbl>
              <c:idx val="4"/>
              <c:tx>
                <c:rich>
                  <a:bodyPr/>
                  <a:lstStyle/>
                  <a:p>
                    <a:fld id="{A532FB48-7182-403F-97B2-986CA352A5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43A-4F61-A98C-C473383FA7B9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56AFCA57-9CEE-488E-A787-95FD53503CC2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43A-4F61-A98C-C473383FA7B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1299.0519999999999</c:v>
                </c:pt>
                <c:pt idx="1">
                  <c:v>75.947000000000003</c:v>
                </c:pt>
                <c:pt idx="2">
                  <c:v>543.73900000000003</c:v>
                </c:pt>
                <c:pt idx="3">
                  <c:v>722.18600000000004</c:v>
                </c:pt>
                <c:pt idx="4">
                  <c:v>47.606000000000002</c:v>
                </c:pt>
                <c:pt idx="5">
                  <c:v>4232.37</c:v>
                </c:pt>
                <c:pt idx="6">
                  <c:v>653.07799999999997</c:v>
                </c:pt>
                <c:pt idx="7">
                  <c:v>234.68</c:v>
                </c:pt>
                <c:pt idx="8">
                  <c:v>220.07</c:v>
                </c:pt>
                <c:pt idx="9">
                  <c:v>74.591999999999999</c:v>
                </c:pt>
                <c:pt idx="10">
                  <c:v>36.155999999999999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43A-4F61-A98C-C473383FA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  <c:txPr>
        <a:bodyPr/>
        <a:lstStyle/>
        <a:p>
          <a:pPr>
            <a:defRPr sz="9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883690708252111E-2"/>
                  <c:y val="-0.40126275916589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89-4578-B895-60A79CCFCFD3}"/>
                </c:ext>
              </c:extLst>
            </c:dLbl>
            <c:dLbl>
              <c:idx val="1"/>
              <c:layout>
                <c:manualLayout>
                  <c:x val="1.6244314489928524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89-4578-B895-60A79CCFCFD3}"/>
                </c:ext>
              </c:extLst>
            </c:dLbl>
            <c:dLbl>
              <c:idx val="2"/>
              <c:layout>
                <c:manualLayout>
                  <c:x val="1.4051332033788173E-2"/>
                  <c:y val="-0.387232592761494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89-4578-B895-60A79CCFCFD3}"/>
                </c:ext>
              </c:extLst>
            </c:dLbl>
            <c:dLbl>
              <c:idx val="3"/>
              <c:layout>
                <c:manualLayout>
                  <c:x val="1.5594541910331383E-2"/>
                  <c:y val="-0.38162052619973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89-4578-B895-60A79CCFCFD3}"/>
                </c:ext>
              </c:extLst>
            </c:dLbl>
            <c:dLbl>
              <c:idx val="4"/>
              <c:layout>
                <c:manualLayout>
                  <c:x val="1.9005847953216373E-2"/>
                  <c:y val="-0.4321291252555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89-4578-B895-60A79CCFCFD3}"/>
                </c:ext>
              </c:extLst>
            </c:dLbl>
            <c:dLbl>
              <c:idx val="5"/>
              <c:layout>
                <c:manualLayout>
                  <c:x val="1.9005847953216495E-2"/>
                  <c:y val="-0.426517058693820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89-4578-B895-60A79CCFCFD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 план</c:v>
                </c:pt>
                <c:pt idx="2">
                  <c:v>2020 год оценка</c:v>
                </c:pt>
                <c:pt idx="3">
                  <c:v>2020 год факт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67977.100000000006</c:v>
                </c:pt>
                <c:pt idx="1">
                  <c:v>73252.800000000003</c:v>
                </c:pt>
                <c:pt idx="2">
                  <c:v>64024.7</c:v>
                </c:pt>
                <c:pt idx="3">
                  <c:v>63342.3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089-4578-B895-60A79CCFCF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4648544"/>
        <c:axId val="414644624"/>
        <c:axId val="0"/>
      </c:bar3DChart>
      <c:catAx>
        <c:axId val="41464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4624"/>
        <c:crosses val="autoZero"/>
        <c:auto val="1"/>
        <c:lblAlgn val="ctr"/>
        <c:lblOffset val="100"/>
        <c:noMultiLvlLbl val="0"/>
      </c:catAx>
      <c:valAx>
        <c:axId val="414644624"/>
        <c:scaling>
          <c:orientation val="minMax"/>
          <c:max val="80000"/>
          <c:min val="0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8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206533569093499E-2"/>
          <c:y val="3.1572749556698032E-2"/>
          <c:w val="0.90278713600826299"/>
          <c:h val="0.894057554749340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265708294208E-3"/>
                  <c:y val="-0.30208323103835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7D-4948-B4BB-7A1C4253D56F}"/>
                </c:ext>
              </c:extLst>
            </c:dLbl>
            <c:dLbl>
              <c:idx val="1"/>
              <c:layout>
                <c:manualLayout>
                  <c:x val="1.7613926929815626E-2"/>
                  <c:y val="-0.40668925909115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7D-4948-B4BB-7A1C4253D56F}"/>
                </c:ext>
              </c:extLst>
            </c:dLbl>
            <c:dLbl>
              <c:idx val="2"/>
              <c:layout>
                <c:manualLayout>
                  <c:x val="7.7157069324986912E-3"/>
                  <c:y val="-0.35175952346693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7D-4948-B4BB-7A1C4253D56F}"/>
                </c:ext>
              </c:extLst>
            </c:dLbl>
            <c:dLbl>
              <c:idx val="3"/>
              <c:layout>
                <c:manualLayout>
                  <c:x val="1.3877429259342568E-2"/>
                  <c:y val="-0.26181394937754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7D-4948-B4BB-7A1C4253D56F}"/>
                </c:ext>
              </c:extLst>
            </c:dLbl>
            <c:dLbl>
              <c:idx val="4"/>
              <c:layout>
                <c:manualLayout>
                  <c:x val="7.6348278102664063E-3"/>
                  <c:y val="-0.28902142793068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7D-4948-B4BB-7A1C4253D56F}"/>
                </c:ext>
              </c:extLst>
            </c:dLbl>
            <c:dLbl>
              <c:idx val="5"/>
              <c:layout>
                <c:manualLayout>
                  <c:x val="1.2508122157245083E-2"/>
                  <c:y val="-0.289021427930680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7D-4948-B4BB-7A1C4253D5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 план</c:v>
                </c:pt>
                <c:pt idx="2">
                  <c:v>2020 год оценка</c:v>
                </c:pt>
                <c:pt idx="3">
                  <c:v>2020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264.18</c:v>
                </c:pt>
                <c:pt idx="1">
                  <c:v>350.8</c:v>
                </c:pt>
                <c:pt idx="2">
                  <c:v>291.2</c:v>
                </c:pt>
                <c:pt idx="3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7D-4948-B4BB-7A1C4253D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4646192"/>
        <c:axId val="414646976"/>
        <c:axId val="0"/>
      </c:bar3DChart>
      <c:catAx>
        <c:axId val="41464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6976"/>
        <c:crosses val="autoZero"/>
        <c:auto val="1"/>
        <c:lblAlgn val="ctr"/>
        <c:lblOffset val="100"/>
        <c:noMultiLvlLbl val="0"/>
      </c:catAx>
      <c:valAx>
        <c:axId val="414646976"/>
        <c:scaling>
          <c:orientation val="minMax"/>
          <c:max val="45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619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50487329434698E-2"/>
          <c:y val="3.2676368029603428E-2"/>
          <c:w val="0.91112735542560108"/>
          <c:h val="0.8903543600233497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756985055230668E-2"/>
                  <c:y val="-0.395650692604135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8A-4854-B5C6-27208BBD99A6}"/>
                </c:ext>
              </c:extLst>
            </c:dLbl>
            <c:dLbl>
              <c:idx val="1"/>
              <c:layout>
                <c:manualLayout>
                  <c:x val="1.2995451591942819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8A-4854-B5C6-27208BBD99A6}"/>
                </c:ext>
              </c:extLst>
            </c:dLbl>
            <c:dLbl>
              <c:idx val="2"/>
              <c:layout>
                <c:manualLayout>
                  <c:x val="1.4051332033788173E-2"/>
                  <c:y val="-0.39003884698987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8A-4854-B5C6-27208BBD99A6}"/>
                </c:ext>
              </c:extLst>
            </c:dLbl>
            <c:dLbl>
              <c:idx val="3"/>
              <c:layout>
                <c:manualLayout>
                  <c:x val="1.8843404808317088E-2"/>
                  <c:y val="-0.39845672588501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8A-4854-B5C6-27208BBD99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1"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</c:v>
                </c:pt>
                <c:pt idx="1">
                  <c:v>2020 год план</c:v>
                </c:pt>
                <c:pt idx="2">
                  <c:v>2020 год оценка</c:v>
                </c:pt>
                <c:pt idx="3">
                  <c:v>2020 год факт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43</c:v>
                </c:pt>
                <c:pt idx="1">
                  <c:v>43.22</c:v>
                </c:pt>
                <c:pt idx="2">
                  <c:v>43.74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8A-4854-B5C6-27208BBD99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4648936"/>
        <c:axId val="414645016"/>
        <c:axId val="0"/>
      </c:bar3DChart>
      <c:catAx>
        <c:axId val="414648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5016"/>
        <c:crosses val="autoZero"/>
        <c:auto val="1"/>
        <c:lblAlgn val="ctr"/>
        <c:lblOffset val="100"/>
        <c:noMultiLvlLbl val="0"/>
      </c:catAx>
      <c:valAx>
        <c:axId val="414645016"/>
        <c:scaling>
          <c:orientation val="minMax"/>
          <c:max val="55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14648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831583552056"/>
          <c:y val="2.9594116735567392E-2"/>
          <c:w val="0.72043610868085939"/>
          <c:h val="0.84798582321262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1"/>
              <c:layout>
                <c:manualLayout>
                  <c:x val="-2.4691358024691357E-2"/>
                  <c:y val="1.1603242914529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27-4717-B2FA-0E4CF202D2E4}"/>
                </c:ext>
              </c:extLst>
            </c:dLbl>
            <c:dLbl>
              <c:idx val="2"/>
              <c:layout>
                <c:manualLayout>
                  <c:x val="-1.8518518518518517E-2"/>
                  <c:y val="6.9619457487179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27-4717-B2FA-0E4CF202D2E4}"/>
                </c:ext>
              </c:extLst>
            </c:dLbl>
            <c:dLbl>
              <c:idx val="3"/>
              <c:layout>
                <c:manualLayout>
                  <c:x val="2.0061728395061727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27-4717-B2FA-0E4CF202D2E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на 2020 год</c:v>
                </c:pt>
                <c:pt idx="2">
                  <c:v>Уточненный план на 2020 год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9044.1</c:v>
                </c:pt>
                <c:pt idx="1">
                  <c:v>8730.7000000000007</c:v>
                </c:pt>
                <c:pt idx="2">
                  <c:v>8248.2000000000007</c:v>
                </c:pt>
                <c:pt idx="3">
                  <c:v>8598.6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27-4717-B2FA-0E4CF202D2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6.0185185185185182E-2"/>
                  <c:y val="2.0885837246153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27-4717-B2FA-0E4CF202D2E4}"/>
                </c:ext>
              </c:extLst>
            </c:dLbl>
            <c:dLbl>
              <c:idx val="1"/>
              <c:layout>
                <c:manualLayout>
                  <c:x val="2.3148148148148147E-2"/>
                  <c:y val="-4.64129716581198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27-4717-B2FA-0E4CF202D2E4}"/>
                </c:ext>
              </c:extLst>
            </c:dLbl>
            <c:dLbl>
              <c:idx val="2"/>
              <c:layout>
                <c:manualLayout>
                  <c:x val="6.018518518518518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27-4717-B2FA-0E4CF202D2E4}"/>
                </c:ext>
              </c:extLst>
            </c:dLbl>
            <c:dLbl>
              <c:idx val="3"/>
              <c:layout>
                <c:manualLayout>
                  <c:x val="5.09259259259259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F27-4717-B2FA-0E4CF202D2E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на 2020 год</c:v>
                </c:pt>
                <c:pt idx="2">
                  <c:v>Уточненный план на 2020 год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9365</c:v>
                </c:pt>
                <c:pt idx="1">
                  <c:v>9165.7000000000007</c:v>
                </c:pt>
                <c:pt idx="2">
                  <c:v>8797.2999999999993</c:v>
                </c:pt>
                <c:pt idx="3">
                  <c:v>8139.5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F27-4717-B2FA-0E4CF202D2E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185185185185182E-2"/>
                  <c:y val="1.624454008034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27-4717-B2FA-0E4CF202D2E4}"/>
                </c:ext>
              </c:extLst>
            </c:dLbl>
            <c:dLbl>
              <c:idx val="1"/>
              <c:layout>
                <c:manualLayout>
                  <c:x val="5.7098765432098825E-2"/>
                  <c:y val="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27-4717-B2FA-0E4CF202D2E4}"/>
                </c:ext>
              </c:extLst>
            </c:dLbl>
            <c:dLbl>
              <c:idx val="2"/>
              <c:layout>
                <c:manualLayout>
                  <c:x val="6.1728395061728392E-2"/>
                  <c:y val="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F27-4717-B2FA-0E4CF202D2E4}"/>
                </c:ext>
              </c:extLst>
            </c:dLbl>
            <c:dLbl>
              <c:idx val="3"/>
              <c:layout>
                <c:manualLayout>
                  <c:x val="5.864197530864209E-2"/>
                  <c:y val="2.32064858290599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27-4717-B2FA-0E4CF202D2E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на 2020 год</c:v>
                </c:pt>
                <c:pt idx="2">
                  <c:v>Уточненный план на 2020 год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-321</c:v>
                </c:pt>
                <c:pt idx="1">
                  <c:v>-420</c:v>
                </c:pt>
                <c:pt idx="2">
                  <c:v>-549.1</c:v>
                </c:pt>
                <c:pt idx="3">
                  <c:v>458.7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F27-4717-B2FA-0E4CF202D2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1200456"/>
        <c:axId val="471204376"/>
        <c:axId val="0"/>
      </c:bar3DChart>
      <c:catAx>
        <c:axId val="471200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4376"/>
        <c:crossesAt val="0"/>
        <c:auto val="1"/>
        <c:lblAlgn val="ctr"/>
        <c:lblOffset val="100"/>
        <c:noMultiLvlLbl val="0"/>
      </c:catAx>
      <c:valAx>
        <c:axId val="471204376"/>
        <c:scaling>
          <c:orientation val="minMax"/>
          <c:max val="10000"/>
          <c:min val="-1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0456"/>
        <c:crosses val="autoZero"/>
        <c:crossBetween val="between"/>
        <c:majorUnit val="1000"/>
        <c:minorUnit val="200"/>
      </c:valAx>
    </c:plotArea>
    <c:legend>
      <c:legendPos val="r"/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835951088517018E-2"/>
          <c:y val="0.11149147008357096"/>
          <c:w val="0.54412540502449369"/>
          <c:h val="0.76721876581614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solidFill>
                <a:srgbClr val="6E6FA6"/>
              </a:solidFill>
            </c:spPr>
            <c:extLst>
              <c:ext xmlns:c16="http://schemas.microsoft.com/office/drawing/2014/chart" uri="{C3380CC4-5D6E-409C-BE32-E72D297353CC}">
                <c16:uniqueId val="{00000001-A809-4639-937C-54E0E69D07F7}"/>
              </c:ext>
            </c:extLst>
          </c:dPt>
          <c:dPt>
            <c:idx val="1"/>
            <c:bubble3D val="0"/>
            <c:explosion val="15"/>
            <c:extLst>
              <c:ext xmlns:c16="http://schemas.microsoft.com/office/drawing/2014/chart" uri="{C3380CC4-5D6E-409C-BE32-E72D297353CC}">
                <c16:uniqueId val="{00000002-A809-4639-937C-54E0E69D07F7}"/>
              </c:ext>
            </c:extLst>
          </c:dPt>
          <c:dPt>
            <c:idx val="2"/>
            <c:bubble3D val="0"/>
            <c:explosion val="17"/>
            <c:extLst>
              <c:ext xmlns:c16="http://schemas.microsoft.com/office/drawing/2014/chart" uri="{C3380CC4-5D6E-409C-BE32-E72D297353CC}">
                <c16:uniqueId val="{00000003-A809-4639-937C-54E0E69D07F7}"/>
              </c:ext>
            </c:extLst>
          </c:dPt>
          <c:dPt>
            <c:idx val="3"/>
            <c:bubble3D val="0"/>
            <c:explosion val="8"/>
            <c:extLst>
              <c:ext xmlns:c16="http://schemas.microsoft.com/office/drawing/2014/chart" uri="{C3380CC4-5D6E-409C-BE32-E72D297353CC}">
                <c16:uniqueId val="{00000004-A809-4639-937C-54E0E69D07F7}"/>
              </c:ext>
            </c:extLst>
          </c:dPt>
          <c:dPt>
            <c:idx val="4"/>
            <c:bubble3D val="0"/>
            <c:explosion val="9"/>
            <c:extLst>
              <c:ext xmlns:c16="http://schemas.microsoft.com/office/drawing/2014/chart" uri="{C3380CC4-5D6E-409C-BE32-E72D297353CC}">
                <c16:uniqueId val="{00000005-A809-4639-937C-54E0E69D07F7}"/>
              </c:ext>
            </c:extLst>
          </c:dPt>
          <c:dPt>
            <c:idx val="5"/>
            <c:bubble3D val="0"/>
            <c:explosion val="13"/>
            <c:extLst>
              <c:ext xmlns:c16="http://schemas.microsoft.com/office/drawing/2014/chart" uri="{C3380CC4-5D6E-409C-BE32-E72D297353CC}">
                <c16:uniqueId val="{00000006-A809-4639-937C-54E0E69D07F7}"/>
              </c:ext>
            </c:extLst>
          </c:dPt>
          <c:dPt>
            <c:idx val="6"/>
            <c:bubble3D val="0"/>
            <c:explosion val="16"/>
            <c:extLst>
              <c:ext xmlns:c16="http://schemas.microsoft.com/office/drawing/2014/chart" uri="{C3380CC4-5D6E-409C-BE32-E72D297353CC}">
                <c16:uniqueId val="{00000007-A809-4639-937C-54E0E69D07F7}"/>
              </c:ext>
            </c:extLst>
          </c:dPt>
          <c:dLbls>
            <c:dLbl>
              <c:idx val="0"/>
              <c:layout>
                <c:manualLayout>
                  <c:x val="-7.9245615418232652E-3"/>
                  <c:y val="-0.1736303990914589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09-4639-937C-54E0E69D07F7}"/>
                </c:ext>
              </c:extLst>
            </c:dLbl>
            <c:dLbl>
              <c:idx val="1"/>
              <c:layout>
                <c:manualLayout>
                  <c:x val="1.5502984698371698E-2"/>
                  <c:y val="-2.02249904331617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09-4639-937C-54E0E69D07F7}"/>
                </c:ext>
              </c:extLst>
            </c:dLbl>
            <c:dLbl>
              <c:idx val="2"/>
              <c:layout>
                <c:manualLayout>
                  <c:x val="2.2800238853735666E-2"/>
                  <c:y val="-8.1761748694589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09-4639-937C-54E0E69D07F7}"/>
                </c:ext>
              </c:extLst>
            </c:dLbl>
            <c:dLbl>
              <c:idx val="3"/>
              <c:layout>
                <c:manualLayout>
                  <c:x val="2.7803003094197332E-3"/>
                  <c:y val="5.964615042773025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09-4639-937C-54E0E69D07F7}"/>
                </c:ext>
              </c:extLst>
            </c:dLbl>
            <c:dLbl>
              <c:idx val="4"/>
              <c:layout>
                <c:manualLayout>
                  <c:x val="-4.5636734030428056E-3"/>
                  <c:y val="2.647661062351096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09-4639-937C-54E0E69D07F7}"/>
                </c:ext>
              </c:extLst>
            </c:dLbl>
            <c:dLbl>
              <c:idx val="5"/>
              <c:layout>
                <c:manualLayout>
                  <c:x val="5.1682293385192039E-3"/>
                  <c:y val="3.03195478280191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09-4639-937C-54E0E69D07F7}"/>
                </c:ext>
              </c:extLst>
            </c:dLbl>
            <c:dLbl>
              <c:idx val="6"/>
              <c:layout>
                <c:manualLayout>
                  <c:x val="1.0794164337988744E-3"/>
                  <c:y val="-5.47740065918601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09-4639-937C-54E0E69D07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Налоги на прибыль, доходы: НДФЛ</c:v>
                </c:pt>
                <c:pt idx="1">
                  <c:v>Акцизы</c:v>
                </c:pt>
                <c:pt idx="2">
                  <c:v>Налоги на совокупный доход: УСН, ЕНВД, Патент</c:v>
                </c:pt>
                <c:pt idx="3">
                  <c:v>Налоги на имущество: земельный налог, налог на имущество физических лиц</c:v>
                </c:pt>
                <c:pt idx="4">
                  <c:v>Доходы от использования имущества, в т.ч. аренда земли, аренда недвижимости</c:v>
                </c:pt>
                <c:pt idx="5">
                  <c:v>Доходы от продажи материальных и нематериальных активов</c:v>
                </c:pt>
                <c:pt idx="6">
                  <c:v>Прочие (гос.пошлина, штрафы, плата за негативное воздействие на окружающую среду)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1297.3</c:v>
                </c:pt>
                <c:pt idx="1">
                  <c:v>100.7</c:v>
                </c:pt>
                <c:pt idx="2">
                  <c:v>553.5</c:v>
                </c:pt>
                <c:pt idx="3" formatCode="#,##0.00">
                  <c:v>1783.9</c:v>
                </c:pt>
                <c:pt idx="4">
                  <c:v>621.79999999999995</c:v>
                </c:pt>
                <c:pt idx="5">
                  <c:v>191.2</c:v>
                </c:pt>
                <c:pt idx="6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809-4639-937C-54E0E69D07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6704212644064131"/>
          <c:y val="0"/>
          <c:w val="0.33141272154073315"/>
          <c:h val="0.99787137848880991"/>
        </c:manualLayout>
      </c:layout>
      <c:overlay val="0"/>
      <c:txPr>
        <a:bodyPr/>
        <a:lstStyle/>
        <a:p>
          <a:pPr>
            <a:defRPr sz="8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55597001065439422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прибыль, доходы: НДФЛ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7E-4E60-8B8D-F6D2AB086ED4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7E-4E60-8B8D-F6D2AB086ED4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7E-4E60-8B8D-F6D2AB086ED4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7E-4E60-8B8D-F6D2AB086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1440.2</c:v>
                </c:pt>
                <c:pt idx="1">
                  <c:v>1591.5</c:v>
                </c:pt>
                <c:pt idx="2">
                  <c:v>1218.7</c:v>
                </c:pt>
                <c:pt idx="3">
                  <c:v>1297.3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7E-4E60-8B8D-F6D2AB086ED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7E-4E60-8B8D-F6D2AB086ED4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7E-4E60-8B8D-F6D2AB086ED4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7E-4E60-8B8D-F6D2AB086ED4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7E-4E60-8B8D-F6D2AB086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110.6</c:v>
                </c:pt>
                <c:pt idx="1">
                  <c:v>112.7</c:v>
                </c:pt>
                <c:pt idx="2">
                  <c:v>102.5</c:v>
                </c:pt>
                <c:pt idx="3">
                  <c:v>100.7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97E-4E60-8B8D-F6D2AB086ED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доход: УСН, ЕНВД, Патент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97E-4E60-8B8D-F6D2AB086ED4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7E-4E60-8B8D-F6D2AB086ED4}"/>
                </c:ext>
              </c:extLst>
            </c:dLbl>
            <c:dLbl>
              <c:idx val="2"/>
              <c:layout>
                <c:manualLayout>
                  <c:x val="5.9713506819094406E-3"/>
                  <c:y val="-2.69723533378282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97E-4E60-8B8D-F6D2AB086ED4}"/>
                </c:ext>
              </c:extLst>
            </c:dLbl>
            <c:dLbl>
              <c:idx val="3"/>
              <c:layout>
                <c:manualLayout>
                  <c:x val="1.1942701363818881E-2"/>
                  <c:y val="-4.944874321658473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97E-4E60-8B8D-F6D2AB086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546.6</c:v>
                </c:pt>
                <c:pt idx="1">
                  <c:v>664</c:v>
                </c:pt>
                <c:pt idx="2">
                  <c:v>522</c:v>
                </c:pt>
                <c:pt idx="3">
                  <c:v>553.5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97E-4E60-8B8D-F6D2AB086ED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имущество: земельный налог, налог на имущество физических лиц</c:v>
                </c:pt>
              </c:strCache>
            </c:strRef>
          </c:tx>
          <c:spPr>
            <a:solidFill>
              <a:srgbClr val="DB8E63"/>
            </a:solidFill>
          </c:spPr>
          <c:invertIfNegative val="0"/>
          <c:dLbls>
            <c:dLbl>
              <c:idx val="0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7E-4E60-8B8D-F6D2AB086ED4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97E-4E60-8B8D-F6D2AB086ED4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97E-4E60-8B8D-F6D2AB086ED4}"/>
                </c:ext>
              </c:extLst>
            </c:dLbl>
            <c:dLbl>
              <c:idx val="3"/>
              <c:layout>
                <c:manualLayout>
                  <c:x val="8.9570260228641601E-3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97E-4E60-8B8D-F6D2AB086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Лист1!$E$2:$E$5</c:f>
              <c:numCache>
                <c:formatCode>#,##0.00</c:formatCode>
                <c:ptCount val="4"/>
                <c:pt idx="0">
                  <c:v>1775.8</c:v>
                </c:pt>
                <c:pt idx="1">
                  <c:v>1867</c:v>
                </c:pt>
                <c:pt idx="2">
                  <c:v>1713.4</c:v>
                </c:pt>
                <c:pt idx="3">
                  <c:v>1783.9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797E-4E60-8B8D-F6D2AB086ED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имущества, в т.ч. аренда земли, аренда недвижимости</c:v>
                </c:pt>
              </c:strCache>
            </c:strRef>
          </c:tx>
          <c:spPr>
            <a:solidFill>
              <a:srgbClr val="D8BBA8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97E-4E60-8B8D-F6D2AB086ED4}"/>
                </c:ext>
              </c:extLst>
            </c:dLbl>
            <c:dLbl>
              <c:idx val="1"/>
              <c:layout>
                <c:manualLayout>
                  <c:x val="1.0449863693341522E-2"/>
                  <c:y val="2.69723533378284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97E-4E60-8B8D-F6D2AB086ED4}"/>
                </c:ext>
              </c:extLst>
            </c:dLbl>
            <c:dLbl>
              <c:idx val="2"/>
              <c:layout>
                <c:manualLayout>
                  <c:x val="7.4641883523868004E-3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97E-4E60-8B8D-F6D2AB086ED4}"/>
                </c:ext>
              </c:extLst>
            </c:dLbl>
            <c:dLbl>
              <c:idx val="3"/>
              <c:layout>
                <c:manualLayout>
                  <c:x val="1.34355390342962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97E-4E60-8B8D-F6D2AB086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545.20000000000005</c:v>
                </c:pt>
                <c:pt idx="1">
                  <c:v>593.1</c:v>
                </c:pt>
                <c:pt idx="2">
                  <c:v>502.8</c:v>
                </c:pt>
                <c:pt idx="3">
                  <c:v>621.79999999999995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797E-4E60-8B8D-F6D2AB086ED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2.69723533378287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97E-4E60-8B8D-F6D2AB086ED4}"/>
                </c:ext>
              </c:extLst>
            </c:dLbl>
            <c:dLbl>
              <c:idx val="1"/>
              <c:layout>
                <c:manualLayout>
                  <c:x val="1.0449863693341522E-2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97E-4E60-8B8D-F6D2AB086ED4}"/>
                </c:ext>
              </c:extLst>
            </c:dLbl>
            <c:dLbl>
              <c:idx val="2"/>
              <c:layout>
                <c:manualLayout>
                  <c:x val="8.9570260228641063E-3"/>
                  <c:y val="-1.61834120026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97E-4E60-8B8D-F6D2AB086ED4}"/>
                </c:ext>
              </c:extLst>
            </c:dLbl>
            <c:dLbl>
              <c:idx val="3"/>
              <c:layout>
                <c:manualLayout>
                  <c:x val="1.9406889716205682E-2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97E-4E60-8B8D-F6D2AB086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175.4</c:v>
                </c:pt>
                <c:pt idx="1">
                  <c:v>130.1</c:v>
                </c:pt>
                <c:pt idx="2">
                  <c:v>169.2</c:v>
                </c:pt>
                <c:pt idx="3">
                  <c:v>191.2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797E-4E60-8B8D-F6D2AB086ED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(гос.пошлина, штрафы, плата за негативное воздействие на окружающую среду)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863693341522E-2"/>
                  <c:y val="-3.5064059339177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97E-4E60-8B8D-F6D2AB086ED4}"/>
                </c:ext>
              </c:extLst>
            </c:dLbl>
            <c:dLbl>
              <c:idx val="1"/>
              <c:layout>
                <c:manualLayout>
                  <c:x val="7.4641883523868004E-3"/>
                  <c:y val="-3.776150705369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797E-4E60-8B8D-F6D2AB086ED4}"/>
                </c:ext>
              </c:extLst>
            </c:dLbl>
            <c:dLbl>
              <c:idx val="2"/>
              <c:layout>
                <c:manualLayout>
                  <c:x val="1.3435421488022976E-2"/>
                  <c:y val="-5.12474713418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97E-4E60-8B8D-F6D2AB086ED4}"/>
                </c:ext>
              </c:extLst>
            </c:dLbl>
            <c:dLbl>
              <c:idx val="3"/>
              <c:layout>
                <c:manualLayout>
                  <c:x val="1.3435539034296241E-2"/>
                  <c:y val="-4.0458530006743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97E-4E60-8B8D-F6D2AB086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219.5</c:v>
                </c:pt>
                <c:pt idx="1">
                  <c:v>40.5</c:v>
                </c:pt>
                <c:pt idx="2">
                  <c:v>217.5</c:v>
                </c:pt>
                <c:pt idx="3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797E-4E60-8B8D-F6D2AB086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1201240"/>
        <c:axId val="471204768"/>
        <c:axId val="0"/>
      </c:bar3DChart>
      <c:catAx>
        <c:axId val="471201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4768"/>
        <c:crosses val="autoZero"/>
        <c:auto val="1"/>
        <c:lblAlgn val="ctr"/>
        <c:lblOffset val="100"/>
        <c:noMultiLvlLbl val="0"/>
      </c:catAx>
      <c:valAx>
        <c:axId val="47120476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1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8090860448124"/>
          <c:y val="5.2978586712399335E-2"/>
          <c:w val="0.27914289489200317"/>
          <c:h val="0.8697674961904206"/>
        </c:manualLayout>
      </c:layout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 факт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432098765432098E-3"/>
                  <c:y val="-2.52667331427120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E6-4885-8B13-79356DA88F81}"/>
                </c:ext>
              </c:extLst>
            </c:dLbl>
            <c:dLbl>
              <c:idx val="3"/>
              <c:layout>
                <c:manualLayout>
                  <c:x val="-1.2345679012345678E-2"/>
                  <c:y val="-1.7686713199898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E6-4885-8B13-79356DA88F81}"/>
                </c:ext>
              </c:extLst>
            </c:dLbl>
            <c:dLbl>
              <c:idx val="4"/>
              <c:layout>
                <c:manualLayout>
                  <c:x val="-3.5493827160493825E-2"/>
                  <c:y val="-1.263336657135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E6-4885-8B13-79356DA88F8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Среднее по Московской области</c:v>
                </c:pt>
                <c:pt idx="1">
                  <c:v>г.о.Домодедово</c:v>
                </c:pt>
                <c:pt idx="2">
                  <c:v>г.о.Реутов</c:v>
                </c:pt>
                <c:pt idx="3">
                  <c:v>г.о.Протвино</c:v>
                </c:pt>
                <c:pt idx="4">
                  <c:v>г.о. Химки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22465</c:v>
                </c:pt>
                <c:pt idx="1">
                  <c:v>26276.400000000001</c:v>
                </c:pt>
                <c:pt idx="2">
                  <c:v>15117</c:v>
                </c:pt>
                <c:pt idx="3">
                  <c:v>20126</c:v>
                </c:pt>
                <c:pt idx="4">
                  <c:v>30906.29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E6-4885-8B13-79356DA88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cylinder"/>
        <c:axId val="471201632"/>
        <c:axId val="471198104"/>
        <c:axId val="0"/>
      </c:bar3DChart>
      <c:catAx>
        <c:axId val="471201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1198104"/>
        <c:crosses val="autoZero"/>
        <c:auto val="1"/>
        <c:lblAlgn val="ctr"/>
        <c:lblOffset val="100"/>
        <c:noMultiLvlLbl val="0"/>
      </c:catAx>
      <c:valAx>
        <c:axId val="471198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1201632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630640787957063E-2"/>
          <c:y val="3.6945327889307163E-2"/>
          <c:w val="0.63061189417826224"/>
          <c:h val="0.887577107480580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6E6FA6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-1.078936609660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A0-4E7D-85A9-BED1B07C6FB0}"/>
                </c:ext>
              </c:extLst>
            </c:dLbl>
            <c:dLbl>
              <c:idx val="1"/>
              <c:layout>
                <c:manualLayout>
                  <c:x val="1.1942701363818881E-2"/>
                  <c:y val="-3.2366824005394472E-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dirty="0" smtClean="0"/>
                      <a:t>711,1</a:t>
                    </a:r>
                    <a:endParaRPr lang="en-US" dirty="0"/>
                  </a:p>
                </c:rich>
              </c:tx>
              <c:numFmt formatCode="#,##0.0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A0-4E7D-85A9-BED1B07C6FB0}"/>
                </c:ext>
              </c:extLst>
            </c:dLbl>
            <c:dLbl>
              <c:idx val="2"/>
              <c:layout>
                <c:manualLayout>
                  <c:x val="1.343542148802297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A0-4E7D-85A9-BED1B07C6FB0}"/>
                </c:ext>
              </c:extLst>
            </c:dLbl>
            <c:dLbl>
              <c:idx val="3"/>
              <c:layout>
                <c:manualLayout>
                  <c:x val="1.0449863693341522E-2"/>
                  <c:y val="-3.7761294672960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A0-4E7D-85A9-BED1B07C6F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Лист1!$B$2:$B$5</c:f>
              <c:numCache>
                <c:formatCode>#\ ##0.0</c:formatCode>
                <c:ptCount val="4"/>
                <c:pt idx="0">
                  <c:v>1041.5999999999999</c:v>
                </c:pt>
                <c:pt idx="1">
                  <c:v>711.1</c:v>
                </c:pt>
                <c:pt idx="2">
                  <c:v>589.41399999999999</c:v>
                </c:pt>
                <c:pt idx="3">
                  <c:v>587.64499999999998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A0-4E7D-85A9-BED1B07C6F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5BA7AD"/>
            </a:solidFill>
          </c:spPr>
          <c:invertIfNegative val="0"/>
          <c:dLbls>
            <c:dLbl>
              <c:idx val="0"/>
              <c:layout>
                <c:manualLayout>
                  <c:x val="4.478513011432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A0-4E7D-85A9-BED1B07C6FB0}"/>
                </c:ext>
              </c:extLst>
            </c:dLbl>
            <c:dLbl>
              <c:idx val="1"/>
              <c:layout>
                <c:manualLayout>
                  <c:x val="5.9713506819094406E-3"/>
                  <c:y val="-8.0917060013486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A0-4E7D-85A9-BED1B07C6FB0}"/>
                </c:ext>
              </c:extLst>
            </c:dLbl>
            <c:dLbl>
              <c:idx val="2"/>
              <c:layout>
                <c:manualLayout>
                  <c:x val="7.464188352386800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A0-4E7D-85A9-BED1B07C6FB0}"/>
                </c:ext>
              </c:extLst>
            </c:dLbl>
            <c:dLbl>
              <c:idx val="3"/>
              <c:layout>
                <c:manualLayout>
                  <c:x val="8.95702602286416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A0-4E7D-85A9-BED1B07C6F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Лист1!$C$2:$C$5</c:f>
              <c:numCache>
                <c:formatCode>#\ ##0.0</c:formatCode>
                <c:ptCount val="4"/>
                <c:pt idx="0">
                  <c:v>2829.3</c:v>
                </c:pt>
                <c:pt idx="1">
                  <c:v>3020.6</c:v>
                </c:pt>
                <c:pt idx="2">
                  <c:v>3091.3359999999998</c:v>
                </c:pt>
                <c:pt idx="3">
                  <c:v>3037.5120000000002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8A0-4E7D-85A9-BED1B07C6FB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BB75BD"/>
            </a:solidFill>
          </c:spPr>
          <c:invertIfNegative val="0"/>
          <c:dLbls>
            <c:dLbl>
              <c:idx val="0"/>
              <c:layout>
                <c:manualLayout>
                  <c:x val="1.1942701363818881E-2"/>
                  <c:y val="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A0-4E7D-85A9-BED1B07C6FB0}"/>
                </c:ext>
              </c:extLst>
            </c:dLbl>
            <c:dLbl>
              <c:idx val="1"/>
              <c:layout>
                <c:manualLayout>
                  <c:x val="8.9570260228641601E-3"/>
                  <c:y val="-5.394470667565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A0-4E7D-85A9-BED1B07C6FB0}"/>
                </c:ext>
              </c:extLst>
            </c:dLbl>
            <c:dLbl>
              <c:idx val="2"/>
              <c:layout>
                <c:manualLayout>
                  <c:x val="1.3435539034296241E-2"/>
                  <c:y val="2.6298185498830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8A0-4E7D-85A9-BED1B07C6FB0}"/>
                </c:ext>
              </c:extLst>
            </c:dLbl>
            <c:dLbl>
              <c:idx val="3"/>
              <c:layout>
                <c:manualLayout>
                  <c:x val="1.0449863693341522E-2"/>
                  <c:y val="3.1411779702777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A0-4E7D-85A9-BED1B07C6F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Лист1!$D$2:$D$5</c:f>
              <c:numCache>
                <c:formatCode>#\ ##0.0</c:formatCode>
                <c:ptCount val="4"/>
                <c:pt idx="0">
                  <c:v>351.3</c:v>
                </c:pt>
                <c:pt idx="1">
                  <c:v>0</c:v>
                </c:pt>
                <c:pt idx="2">
                  <c:v>41.415999999999997</c:v>
                </c:pt>
                <c:pt idx="3">
                  <c:v>40.380000000000003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8A0-4E7D-85A9-BED1B07C6FB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 год исполнение</c:v>
                </c:pt>
                <c:pt idx="1">
                  <c:v>Утвержденный план 2020 года</c:v>
                </c:pt>
                <c:pt idx="2">
                  <c:v>Уточненный план 2020 года</c:v>
                </c:pt>
                <c:pt idx="3">
                  <c:v>2020 год исполнение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2" formatCode="#\ ##0.0">
                  <c:v>93.951999999999998</c:v>
                </c:pt>
                <c:pt idx="3" formatCode="#\ ##0.0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8A0-4E7D-85A9-BED1B07C6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71202808"/>
        <c:axId val="471203200"/>
        <c:axId val="0"/>
      </c:bar3DChart>
      <c:catAx>
        <c:axId val="471202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3200"/>
        <c:crosses val="autoZero"/>
        <c:auto val="1"/>
        <c:lblAlgn val="ctr"/>
        <c:lblOffset val="100"/>
        <c:noMultiLvlLbl val="0"/>
      </c:catAx>
      <c:valAx>
        <c:axId val="471203200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71202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85785928488616"/>
          <c:y val="0.31393800216514872"/>
          <c:w val="0.21114214071511392"/>
          <c:h val="0.3857084964012488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73349A-3599-4213-B618-BE86FAD4BF4E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F8184-3D92-4C54-858F-C7EF98DCF32F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latin typeface="Georgia" panose="02040502050405020303" pitchFamily="18" charset="0"/>
            </a:rPr>
            <a:t>Доходы бюджета </a:t>
          </a:r>
          <a:r>
            <a:rPr lang="ru-RU" sz="1800" dirty="0" smtClean="0">
              <a:latin typeface="Georgia" panose="02040502050405020303" pitchFamily="18" charset="0"/>
            </a:rPr>
            <a:t>–</a:t>
          </a:r>
        </a:p>
        <a:p>
          <a:r>
            <a:rPr lang="ru-RU" sz="1800" b="0" i="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dirty="0">
            <a:latin typeface="Georgia" panose="02040502050405020303" pitchFamily="18" charset="0"/>
          </a:endParaRPr>
        </a:p>
      </dgm:t>
    </dgm:pt>
    <dgm:pt modelId="{8CE92663-61A1-4890-A0EB-3D99CCED2E4A}" type="parTrans" cxnId="{05217633-07EE-4F47-8115-B0AD0232F79C}">
      <dgm:prSet/>
      <dgm:spPr/>
      <dgm:t>
        <a:bodyPr/>
        <a:lstStyle/>
        <a:p>
          <a:endParaRPr lang="ru-RU"/>
        </a:p>
      </dgm:t>
    </dgm:pt>
    <dgm:pt modelId="{384CDDBE-3351-41E9-9965-1AD7A024487A}" type="sibTrans" cxnId="{05217633-07EE-4F47-8115-B0AD0232F79C}">
      <dgm:prSet/>
      <dgm:spPr/>
      <dgm:t>
        <a:bodyPr/>
        <a:lstStyle/>
        <a:p>
          <a:endParaRPr lang="ru-RU"/>
        </a:p>
      </dgm:t>
    </dgm:pt>
    <dgm:pt modelId="{0274082B-DD1D-4D8C-B8B3-66F5B1A941BC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налоговые доходы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dirty="0">
            <a:latin typeface="Georgia" panose="02040502050405020303" pitchFamily="18" charset="0"/>
          </a:endParaRPr>
        </a:p>
      </dgm:t>
    </dgm:pt>
    <dgm:pt modelId="{39EAE9AC-97CC-48E5-83DE-B3BB6EF9DFA9}" type="parTrans" cxnId="{15173146-7B0B-4860-92C2-BF9303B437C9}">
      <dgm:prSet/>
      <dgm:spPr/>
      <dgm:t>
        <a:bodyPr/>
        <a:lstStyle/>
        <a:p>
          <a:endParaRPr lang="ru-RU"/>
        </a:p>
      </dgm:t>
    </dgm:pt>
    <dgm:pt modelId="{4C9CAB82-3DAA-4245-85A9-D2C8711AB22B}" type="sibTrans" cxnId="{15173146-7B0B-4860-92C2-BF9303B437C9}">
      <dgm:prSet/>
      <dgm:spPr/>
      <dgm:t>
        <a:bodyPr/>
        <a:lstStyle/>
        <a:p>
          <a:endParaRPr lang="ru-RU"/>
        </a:p>
      </dgm:t>
    </dgm:pt>
    <dgm:pt modelId="{C16D4782-B4A3-44F6-9BF2-C64929974A7E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неналоговые доходы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dirty="0">
            <a:latin typeface="Georgia" panose="02040502050405020303" pitchFamily="18" charset="0"/>
          </a:endParaRPr>
        </a:p>
      </dgm:t>
    </dgm:pt>
    <dgm:pt modelId="{E1742A0F-CDE3-4C7E-8CE9-2D597F368E91}" type="parTrans" cxnId="{E4B79434-1A7B-4D2C-9275-C5638E1A0C4C}">
      <dgm:prSet/>
      <dgm:spPr/>
      <dgm:t>
        <a:bodyPr/>
        <a:lstStyle/>
        <a:p>
          <a:endParaRPr lang="ru-RU"/>
        </a:p>
      </dgm:t>
    </dgm:pt>
    <dgm:pt modelId="{D1B76076-366B-464E-92D3-6A26E7BFC193}" type="sibTrans" cxnId="{E4B79434-1A7B-4D2C-9275-C5638E1A0C4C}">
      <dgm:prSet/>
      <dgm:spPr/>
      <dgm:t>
        <a:bodyPr/>
        <a:lstStyle/>
        <a:p>
          <a:endParaRPr lang="ru-RU"/>
        </a:p>
      </dgm:t>
    </dgm:pt>
    <dgm:pt modelId="{16E62EE6-A7FB-471B-8800-4CDE3BF6A934}">
      <dgm:prSet phldrT="[Текст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b="1" i="1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b="0" i="1" dirty="0" smtClean="0">
              <a:latin typeface="Georgia" panose="02040502050405020303" pitchFamily="18" charset="0"/>
            </a:rPr>
            <a:t> </a:t>
          </a:r>
        </a:p>
        <a:p>
          <a:r>
            <a:rPr lang="ru-RU" b="0" i="1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dirty="0">
            <a:latin typeface="Georgia" panose="02040502050405020303" pitchFamily="18" charset="0"/>
          </a:endParaRPr>
        </a:p>
      </dgm:t>
    </dgm:pt>
    <dgm:pt modelId="{ABC4BC52-8DDA-4682-B994-152190278851}" type="parTrans" cxnId="{FA624F1D-4836-46A2-AE1A-48E303C41201}">
      <dgm:prSet/>
      <dgm:spPr/>
      <dgm:t>
        <a:bodyPr/>
        <a:lstStyle/>
        <a:p>
          <a:endParaRPr lang="ru-RU"/>
        </a:p>
      </dgm:t>
    </dgm:pt>
    <dgm:pt modelId="{566BDBE4-5639-48A2-A5B0-CF9B3394F31C}" type="sibTrans" cxnId="{FA624F1D-4836-46A2-AE1A-48E303C41201}">
      <dgm:prSet/>
      <dgm:spPr/>
      <dgm:t>
        <a:bodyPr/>
        <a:lstStyle/>
        <a:p>
          <a:endParaRPr lang="ru-RU"/>
        </a:p>
      </dgm:t>
    </dgm:pt>
    <dgm:pt modelId="{30600A26-DEF7-4169-AEDC-0386ABEC5920}" type="pres">
      <dgm:prSet presAssocID="{9673349A-3599-4213-B618-BE86FAD4BF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A95D20B-2B1C-491A-8DB9-9EF0FD789732}" type="pres">
      <dgm:prSet presAssocID="{A19F8184-3D92-4C54-858F-C7EF98DCF32F}" presName="hierRoot1" presStyleCnt="0">
        <dgm:presLayoutVars>
          <dgm:hierBranch/>
        </dgm:presLayoutVars>
      </dgm:prSet>
      <dgm:spPr/>
      <dgm:t>
        <a:bodyPr/>
        <a:lstStyle/>
        <a:p>
          <a:endParaRPr lang="ru-RU"/>
        </a:p>
      </dgm:t>
    </dgm:pt>
    <dgm:pt modelId="{B2B904EE-D8A4-48DE-9008-F0AC45A4A452}" type="pres">
      <dgm:prSet presAssocID="{A19F8184-3D92-4C54-858F-C7EF98DCF32F}" presName="rootComposite1" presStyleCnt="0"/>
      <dgm:spPr/>
      <dgm:t>
        <a:bodyPr/>
        <a:lstStyle/>
        <a:p>
          <a:endParaRPr lang="ru-RU"/>
        </a:p>
      </dgm:t>
    </dgm:pt>
    <dgm:pt modelId="{88B3B24E-E517-460F-B357-83FB6F569789}" type="pres">
      <dgm:prSet presAssocID="{A19F8184-3D92-4C54-858F-C7EF98DCF32F}" presName="rootText1" presStyleLbl="node0" presStyleIdx="0" presStyleCnt="1" custScaleX="184879" custScaleY="98825" custLinFactNeighborX="-1918" custLinFactNeighborY="-232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4C1451-8AE8-438B-8696-6D30BBABD61A}" type="pres">
      <dgm:prSet presAssocID="{A19F8184-3D92-4C54-858F-C7EF98DCF32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83A3D4-A114-4362-918C-6E5A078C24B9}" type="pres">
      <dgm:prSet presAssocID="{A19F8184-3D92-4C54-858F-C7EF98DCF32F}" presName="hierChild2" presStyleCnt="0"/>
      <dgm:spPr/>
      <dgm:t>
        <a:bodyPr/>
        <a:lstStyle/>
        <a:p>
          <a:endParaRPr lang="ru-RU"/>
        </a:p>
      </dgm:t>
    </dgm:pt>
    <dgm:pt modelId="{0ED72EF0-9F89-4556-BCBF-6303989F29F2}" type="pres">
      <dgm:prSet presAssocID="{39EAE9AC-97CC-48E5-83DE-B3BB6EF9DFA9}" presName="Name35" presStyleLbl="parChTrans1D2" presStyleIdx="0" presStyleCnt="3"/>
      <dgm:spPr/>
      <dgm:t>
        <a:bodyPr/>
        <a:lstStyle/>
        <a:p>
          <a:endParaRPr lang="ru-RU"/>
        </a:p>
      </dgm:t>
    </dgm:pt>
    <dgm:pt modelId="{79656F74-BAAC-40D2-91D0-71DAC7E8AD48}" type="pres">
      <dgm:prSet presAssocID="{0274082B-DD1D-4D8C-B8B3-66F5B1A941BC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6AECF2B-04D5-4DAF-BC3A-25574DDFC345}" type="pres">
      <dgm:prSet presAssocID="{0274082B-DD1D-4D8C-B8B3-66F5B1A941BC}" presName="rootComposite" presStyleCnt="0"/>
      <dgm:spPr/>
      <dgm:t>
        <a:bodyPr/>
        <a:lstStyle/>
        <a:p>
          <a:endParaRPr lang="ru-RU"/>
        </a:p>
      </dgm:t>
    </dgm:pt>
    <dgm:pt modelId="{8691BD35-EF84-47C0-8650-B39004D645CE}" type="pres">
      <dgm:prSet presAssocID="{0274082B-DD1D-4D8C-B8B3-66F5B1A941B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62705E-C0AF-4F6E-AC9B-9DA9614F3EF4}" type="pres">
      <dgm:prSet presAssocID="{0274082B-DD1D-4D8C-B8B3-66F5B1A941BC}" presName="rootConnector" presStyleLbl="node2" presStyleIdx="0" presStyleCnt="3"/>
      <dgm:spPr/>
      <dgm:t>
        <a:bodyPr/>
        <a:lstStyle/>
        <a:p>
          <a:endParaRPr lang="ru-RU"/>
        </a:p>
      </dgm:t>
    </dgm:pt>
    <dgm:pt modelId="{720CF834-32B8-459E-A46B-63EAFD3FF627}" type="pres">
      <dgm:prSet presAssocID="{0274082B-DD1D-4D8C-B8B3-66F5B1A941BC}" presName="hierChild4" presStyleCnt="0"/>
      <dgm:spPr/>
      <dgm:t>
        <a:bodyPr/>
        <a:lstStyle/>
        <a:p>
          <a:endParaRPr lang="ru-RU"/>
        </a:p>
      </dgm:t>
    </dgm:pt>
    <dgm:pt modelId="{80194356-6DB7-48EE-AAE1-4C65F86CEE23}" type="pres">
      <dgm:prSet presAssocID="{0274082B-DD1D-4D8C-B8B3-66F5B1A941BC}" presName="hierChild5" presStyleCnt="0"/>
      <dgm:spPr/>
      <dgm:t>
        <a:bodyPr/>
        <a:lstStyle/>
        <a:p>
          <a:endParaRPr lang="ru-RU"/>
        </a:p>
      </dgm:t>
    </dgm:pt>
    <dgm:pt modelId="{4712C55F-8DBA-4AA1-BB5F-E77B3AF0FBBD}" type="pres">
      <dgm:prSet presAssocID="{E1742A0F-CDE3-4C7E-8CE9-2D597F368E9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A3797F75-FEB5-4B8C-9037-5727E2C3AC6A}" type="pres">
      <dgm:prSet presAssocID="{C16D4782-B4A3-44F6-9BF2-C64929974A7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265628F-2887-485B-8B23-636660815227}" type="pres">
      <dgm:prSet presAssocID="{C16D4782-B4A3-44F6-9BF2-C64929974A7E}" presName="rootComposite" presStyleCnt="0"/>
      <dgm:spPr/>
      <dgm:t>
        <a:bodyPr/>
        <a:lstStyle/>
        <a:p>
          <a:endParaRPr lang="ru-RU"/>
        </a:p>
      </dgm:t>
    </dgm:pt>
    <dgm:pt modelId="{5F22BBB5-7557-46CA-83DA-E70A2236AB2E}" type="pres">
      <dgm:prSet presAssocID="{C16D4782-B4A3-44F6-9BF2-C64929974A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E233D-8E5B-4AAC-A5B4-44A8C3098E25}" type="pres">
      <dgm:prSet presAssocID="{C16D4782-B4A3-44F6-9BF2-C64929974A7E}" presName="rootConnector" presStyleLbl="node2" presStyleIdx="1" presStyleCnt="3"/>
      <dgm:spPr/>
      <dgm:t>
        <a:bodyPr/>
        <a:lstStyle/>
        <a:p>
          <a:endParaRPr lang="ru-RU"/>
        </a:p>
      </dgm:t>
    </dgm:pt>
    <dgm:pt modelId="{143B6FED-B692-4BFA-B4E4-01E5AAA8326A}" type="pres">
      <dgm:prSet presAssocID="{C16D4782-B4A3-44F6-9BF2-C64929974A7E}" presName="hierChild4" presStyleCnt="0"/>
      <dgm:spPr/>
      <dgm:t>
        <a:bodyPr/>
        <a:lstStyle/>
        <a:p>
          <a:endParaRPr lang="ru-RU"/>
        </a:p>
      </dgm:t>
    </dgm:pt>
    <dgm:pt modelId="{E1DAE7F1-A93C-42DE-90B9-B4397A489D81}" type="pres">
      <dgm:prSet presAssocID="{C16D4782-B4A3-44F6-9BF2-C64929974A7E}" presName="hierChild5" presStyleCnt="0"/>
      <dgm:spPr/>
      <dgm:t>
        <a:bodyPr/>
        <a:lstStyle/>
        <a:p>
          <a:endParaRPr lang="ru-RU"/>
        </a:p>
      </dgm:t>
    </dgm:pt>
    <dgm:pt modelId="{18804086-ED54-4651-B4AA-EC1AB284BD66}" type="pres">
      <dgm:prSet presAssocID="{ABC4BC52-8DDA-4682-B994-152190278851}" presName="Name35" presStyleLbl="parChTrans1D2" presStyleIdx="2" presStyleCnt="3"/>
      <dgm:spPr/>
      <dgm:t>
        <a:bodyPr/>
        <a:lstStyle/>
        <a:p>
          <a:endParaRPr lang="ru-RU"/>
        </a:p>
      </dgm:t>
    </dgm:pt>
    <dgm:pt modelId="{8521A632-C4DB-4D3A-A2CE-39654601FCA6}" type="pres">
      <dgm:prSet presAssocID="{16E62EE6-A7FB-471B-8800-4CDE3BF6A934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46F1574-5FF4-4530-8B3F-7A8E2289EE0E}" type="pres">
      <dgm:prSet presAssocID="{16E62EE6-A7FB-471B-8800-4CDE3BF6A934}" presName="rootComposite" presStyleCnt="0"/>
      <dgm:spPr/>
      <dgm:t>
        <a:bodyPr/>
        <a:lstStyle/>
        <a:p>
          <a:endParaRPr lang="ru-RU"/>
        </a:p>
      </dgm:t>
    </dgm:pt>
    <dgm:pt modelId="{845955BB-0151-491A-BD4F-FE6A502991C3}" type="pres">
      <dgm:prSet presAssocID="{16E62EE6-A7FB-471B-8800-4CDE3BF6A93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989AA5-103F-4498-BE49-93D229B1AD97}" type="pres">
      <dgm:prSet presAssocID="{16E62EE6-A7FB-471B-8800-4CDE3BF6A934}" presName="rootConnector" presStyleLbl="node2" presStyleIdx="2" presStyleCnt="3"/>
      <dgm:spPr/>
      <dgm:t>
        <a:bodyPr/>
        <a:lstStyle/>
        <a:p>
          <a:endParaRPr lang="ru-RU"/>
        </a:p>
      </dgm:t>
    </dgm:pt>
    <dgm:pt modelId="{C4269443-C5DE-408C-BB6C-C17162DE2EAA}" type="pres">
      <dgm:prSet presAssocID="{16E62EE6-A7FB-471B-8800-4CDE3BF6A934}" presName="hierChild4" presStyleCnt="0"/>
      <dgm:spPr/>
      <dgm:t>
        <a:bodyPr/>
        <a:lstStyle/>
        <a:p>
          <a:endParaRPr lang="ru-RU"/>
        </a:p>
      </dgm:t>
    </dgm:pt>
    <dgm:pt modelId="{4B3A01DC-B6DD-4F96-BC6F-7AC96B89E96B}" type="pres">
      <dgm:prSet presAssocID="{16E62EE6-A7FB-471B-8800-4CDE3BF6A934}" presName="hierChild5" presStyleCnt="0"/>
      <dgm:spPr/>
      <dgm:t>
        <a:bodyPr/>
        <a:lstStyle/>
        <a:p>
          <a:endParaRPr lang="ru-RU"/>
        </a:p>
      </dgm:t>
    </dgm:pt>
    <dgm:pt modelId="{4F392766-20EC-45E3-BCB6-F75BBFE3CB1F}" type="pres">
      <dgm:prSet presAssocID="{A19F8184-3D92-4C54-858F-C7EF98DCF32F}" presName="hierChild3" presStyleCnt="0"/>
      <dgm:spPr/>
      <dgm:t>
        <a:bodyPr/>
        <a:lstStyle/>
        <a:p>
          <a:endParaRPr lang="ru-RU"/>
        </a:p>
      </dgm:t>
    </dgm:pt>
  </dgm:ptLst>
  <dgm:cxnLst>
    <dgm:cxn modelId="{15173146-7B0B-4860-92C2-BF9303B437C9}" srcId="{A19F8184-3D92-4C54-858F-C7EF98DCF32F}" destId="{0274082B-DD1D-4D8C-B8B3-66F5B1A941BC}" srcOrd="0" destOrd="0" parTransId="{39EAE9AC-97CC-48E5-83DE-B3BB6EF9DFA9}" sibTransId="{4C9CAB82-3DAA-4245-85A9-D2C8711AB22B}"/>
    <dgm:cxn modelId="{E4B79434-1A7B-4D2C-9275-C5638E1A0C4C}" srcId="{A19F8184-3D92-4C54-858F-C7EF98DCF32F}" destId="{C16D4782-B4A3-44F6-9BF2-C64929974A7E}" srcOrd="1" destOrd="0" parTransId="{E1742A0F-CDE3-4C7E-8CE9-2D597F368E91}" sibTransId="{D1B76076-366B-464E-92D3-6A26E7BFC193}"/>
    <dgm:cxn modelId="{21F0C9E5-DB9C-4F1C-BE2B-164FCD4AF1A9}" type="presOf" srcId="{A19F8184-3D92-4C54-858F-C7EF98DCF32F}" destId="{88B3B24E-E517-460F-B357-83FB6F569789}" srcOrd="0" destOrd="0" presId="urn:microsoft.com/office/officeart/2005/8/layout/orgChart1"/>
    <dgm:cxn modelId="{29AC7078-5663-48DF-AB67-D29D22CEB665}" type="presOf" srcId="{A19F8184-3D92-4C54-858F-C7EF98DCF32F}" destId="{5E4C1451-8AE8-438B-8696-6D30BBABD61A}" srcOrd="1" destOrd="0" presId="urn:microsoft.com/office/officeart/2005/8/layout/orgChart1"/>
    <dgm:cxn modelId="{F6CB695A-C9F1-4C7D-A2FB-7FB6BB02E4BE}" type="presOf" srcId="{16E62EE6-A7FB-471B-8800-4CDE3BF6A934}" destId="{3A989AA5-103F-4498-BE49-93D229B1AD97}" srcOrd="1" destOrd="0" presId="urn:microsoft.com/office/officeart/2005/8/layout/orgChart1"/>
    <dgm:cxn modelId="{7549A726-6B41-4D94-B6AF-7788BEA59DF5}" type="presOf" srcId="{0274082B-DD1D-4D8C-B8B3-66F5B1A941BC}" destId="{8691BD35-EF84-47C0-8650-B39004D645CE}" srcOrd="0" destOrd="0" presId="urn:microsoft.com/office/officeart/2005/8/layout/orgChart1"/>
    <dgm:cxn modelId="{E6F61F3A-4DFC-4369-9D9F-3CDB7737326E}" type="presOf" srcId="{9673349A-3599-4213-B618-BE86FAD4BF4E}" destId="{30600A26-DEF7-4169-AEDC-0386ABEC5920}" srcOrd="0" destOrd="0" presId="urn:microsoft.com/office/officeart/2005/8/layout/orgChart1"/>
    <dgm:cxn modelId="{DCE72D18-C1E4-4635-9461-65E4995D6F7A}" type="presOf" srcId="{E1742A0F-CDE3-4C7E-8CE9-2D597F368E91}" destId="{4712C55F-8DBA-4AA1-BB5F-E77B3AF0FBBD}" srcOrd="0" destOrd="0" presId="urn:microsoft.com/office/officeart/2005/8/layout/orgChart1"/>
    <dgm:cxn modelId="{DD565DCF-3F7D-44CF-B1C4-7DF898D2866D}" type="presOf" srcId="{16E62EE6-A7FB-471B-8800-4CDE3BF6A934}" destId="{845955BB-0151-491A-BD4F-FE6A502991C3}" srcOrd="0" destOrd="0" presId="urn:microsoft.com/office/officeart/2005/8/layout/orgChart1"/>
    <dgm:cxn modelId="{80012061-0EE0-42DE-9B5F-3F290A71EAB7}" type="presOf" srcId="{0274082B-DD1D-4D8C-B8B3-66F5B1A941BC}" destId="{C662705E-C0AF-4F6E-AC9B-9DA9614F3EF4}" srcOrd="1" destOrd="0" presId="urn:microsoft.com/office/officeart/2005/8/layout/orgChart1"/>
    <dgm:cxn modelId="{8393D6E2-81A4-4512-A8FE-7B7EA95A1C9D}" type="presOf" srcId="{C16D4782-B4A3-44F6-9BF2-C64929974A7E}" destId="{5B3E233D-8E5B-4AAC-A5B4-44A8C3098E25}" srcOrd="1" destOrd="0" presId="urn:microsoft.com/office/officeart/2005/8/layout/orgChart1"/>
    <dgm:cxn modelId="{06D7FEBC-AF02-4354-8DFB-8D9012801647}" type="presOf" srcId="{ABC4BC52-8DDA-4682-B994-152190278851}" destId="{18804086-ED54-4651-B4AA-EC1AB284BD66}" srcOrd="0" destOrd="0" presId="urn:microsoft.com/office/officeart/2005/8/layout/orgChart1"/>
    <dgm:cxn modelId="{FA624F1D-4836-46A2-AE1A-48E303C41201}" srcId="{A19F8184-3D92-4C54-858F-C7EF98DCF32F}" destId="{16E62EE6-A7FB-471B-8800-4CDE3BF6A934}" srcOrd="2" destOrd="0" parTransId="{ABC4BC52-8DDA-4682-B994-152190278851}" sibTransId="{566BDBE4-5639-48A2-A5B0-CF9B3394F31C}"/>
    <dgm:cxn modelId="{06F554AD-4B56-4981-8A32-3058923DF9E3}" type="presOf" srcId="{39EAE9AC-97CC-48E5-83DE-B3BB6EF9DFA9}" destId="{0ED72EF0-9F89-4556-BCBF-6303989F29F2}" srcOrd="0" destOrd="0" presId="urn:microsoft.com/office/officeart/2005/8/layout/orgChart1"/>
    <dgm:cxn modelId="{05217633-07EE-4F47-8115-B0AD0232F79C}" srcId="{9673349A-3599-4213-B618-BE86FAD4BF4E}" destId="{A19F8184-3D92-4C54-858F-C7EF98DCF32F}" srcOrd="0" destOrd="0" parTransId="{8CE92663-61A1-4890-A0EB-3D99CCED2E4A}" sibTransId="{384CDDBE-3351-41E9-9965-1AD7A024487A}"/>
    <dgm:cxn modelId="{91340DE8-C1FC-43AA-9559-428D1C9353EB}" type="presOf" srcId="{C16D4782-B4A3-44F6-9BF2-C64929974A7E}" destId="{5F22BBB5-7557-46CA-83DA-E70A2236AB2E}" srcOrd="0" destOrd="0" presId="urn:microsoft.com/office/officeart/2005/8/layout/orgChart1"/>
    <dgm:cxn modelId="{35B9B66D-A4B5-4552-A00D-4E6AB3B43168}" type="presParOf" srcId="{30600A26-DEF7-4169-AEDC-0386ABEC5920}" destId="{5A95D20B-2B1C-491A-8DB9-9EF0FD789732}" srcOrd="0" destOrd="0" presId="urn:microsoft.com/office/officeart/2005/8/layout/orgChart1"/>
    <dgm:cxn modelId="{B6459B62-D03A-44DA-9421-24676CA48D16}" type="presParOf" srcId="{5A95D20B-2B1C-491A-8DB9-9EF0FD789732}" destId="{B2B904EE-D8A4-48DE-9008-F0AC45A4A452}" srcOrd="0" destOrd="0" presId="urn:microsoft.com/office/officeart/2005/8/layout/orgChart1"/>
    <dgm:cxn modelId="{8E1B66E1-E415-4919-8628-A4FD831766BE}" type="presParOf" srcId="{B2B904EE-D8A4-48DE-9008-F0AC45A4A452}" destId="{88B3B24E-E517-460F-B357-83FB6F569789}" srcOrd="0" destOrd="0" presId="urn:microsoft.com/office/officeart/2005/8/layout/orgChart1"/>
    <dgm:cxn modelId="{CCF6BAA6-5DE5-4E30-89DE-E42B0F81562D}" type="presParOf" srcId="{B2B904EE-D8A4-48DE-9008-F0AC45A4A452}" destId="{5E4C1451-8AE8-438B-8696-6D30BBABD61A}" srcOrd="1" destOrd="0" presId="urn:microsoft.com/office/officeart/2005/8/layout/orgChart1"/>
    <dgm:cxn modelId="{CA53064B-D25C-4791-9086-07A750C019A0}" type="presParOf" srcId="{5A95D20B-2B1C-491A-8DB9-9EF0FD789732}" destId="{C783A3D4-A114-4362-918C-6E5A078C24B9}" srcOrd="1" destOrd="0" presId="urn:microsoft.com/office/officeart/2005/8/layout/orgChart1"/>
    <dgm:cxn modelId="{D6E662AF-B14F-46DC-B9DF-0481601D9A0B}" type="presParOf" srcId="{C783A3D4-A114-4362-918C-6E5A078C24B9}" destId="{0ED72EF0-9F89-4556-BCBF-6303989F29F2}" srcOrd="0" destOrd="0" presId="urn:microsoft.com/office/officeart/2005/8/layout/orgChart1"/>
    <dgm:cxn modelId="{751A2E84-C115-4B2E-B9D0-BD11B1FA6479}" type="presParOf" srcId="{C783A3D4-A114-4362-918C-6E5A078C24B9}" destId="{79656F74-BAAC-40D2-91D0-71DAC7E8AD48}" srcOrd="1" destOrd="0" presId="urn:microsoft.com/office/officeart/2005/8/layout/orgChart1"/>
    <dgm:cxn modelId="{B8E7C4F9-D1ED-4030-B650-84A9A7C01BB3}" type="presParOf" srcId="{79656F74-BAAC-40D2-91D0-71DAC7E8AD48}" destId="{46AECF2B-04D5-4DAF-BC3A-25574DDFC345}" srcOrd="0" destOrd="0" presId="urn:microsoft.com/office/officeart/2005/8/layout/orgChart1"/>
    <dgm:cxn modelId="{BF53E937-F906-4742-99F0-EAFB7BD16DD8}" type="presParOf" srcId="{46AECF2B-04D5-4DAF-BC3A-25574DDFC345}" destId="{8691BD35-EF84-47C0-8650-B39004D645CE}" srcOrd="0" destOrd="0" presId="urn:microsoft.com/office/officeart/2005/8/layout/orgChart1"/>
    <dgm:cxn modelId="{49E2A2DE-2AF8-4024-9D0D-3AAE4B064AAA}" type="presParOf" srcId="{46AECF2B-04D5-4DAF-BC3A-25574DDFC345}" destId="{C662705E-C0AF-4F6E-AC9B-9DA9614F3EF4}" srcOrd="1" destOrd="0" presId="urn:microsoft.com/office/officeart/2005/8/layout/orgChart1"/>
    <dgm:cxn modelId="{7617000B-F3A5-48A9-91FB-A1E7875C2C41}" type="presParOf" srcId="{79656F74-BAAC-40D2-91D0-71DAC7E8AD48}" destId="{720CF834-32B8-459E-A46B-63EAFD3FF627}" srcOrd="1" destOrd="0" presId="urn:microsoft.com/office/officeart/2005/8/layout/orgChart1"/>
    <dgm:cxn modelId="{6455B630-71C7-4C93-91E0-38B0ED074974}" type="presParOf" srcId="{79656F74-BAAC-40D2-91D0-71DAC7E8AD48}" destId="{80194356-6DB7-48EE-AAE1-4C65F86CEE23}" srcOrd="2" destOrd="0" presId="urn:microsoft.com/office/officeart/2005/8/layout/orgChart1"/>
    <dgm:cxn modelId="{F20158F4-3B26-47D8-B8EA-3FE3CE0981E5}" type="presParOf" srcId="{C783A3D4-A114-4362-918C-6E5A078C24B9}" destId="{4712C55F-8DBA-4AA1-BB5F-E77B3AF0FBBD}" srcOrd="2" destOrd="0" presId="urn:microsoft.com/office/officeart/2005/8/layout/orgChart1"/>
    <dgm:cxn modelId="{93C79A1A-BA54-4896-86CB-52E3FF2859DA}" type="presParOf" srcId="{C783A3D4-A114-4362-918C-6E5A078C24B9}" destId="{A3797F75-FEB5-4B8C-9037-5727E2C3AC6A}" srcOrd="3" destOrd="0" presId="urn:microsoft.com/office/officeart/2005/8/layout/orgChart1"/>
    <dgm:cxn modelId="{F212E5A5-D2D2-4D51-82BA-4EEDA53723ED}" type="presParOf" srcId="{A3797F75-FEB5-4B8C-9037-5727E2C3AC6A}" destId="{C265628F-2887-485B-8B23-636660815227}" srcOrd="0" destOrd="0" presId="urn:microsoft.com/office/officeart/2005/8/layout/orgChart1"/>
    <dgm:cxn modelId="{A8BEC61F-CA8E-4D14-8C60-C55D4B3A656C}" type="presParOf" srcId="{C265628F-2887-485B-8B23-636660815227}" destId="{5F22BBB5-7557-46CA-83DA-E70A2236AB2E}" srcOrd="0" destOrd="0" presId="urn:microsoft.com/office/officeart/2005/8/layout/orgChart1"/>
    <dgm:cxn modelId="{AD5D6BF7-D687-4520-8A27-61B72F380EE1}" type="presParOf" srcId="{C265628F-2887-485B-8B23-636660815227}" destId="{5B3E233D-8E5B-4AAC-A5B4-44A8C3098E25}" srcOrd="1" destOrd="0" presId="urn:microsoft.com/office/officeart/2005/8/layout/orgChart1"/>
    <dgm:cxn modelId="{D811E3D8-DB0A-4525-9042-EE3342172CFD}" type="presParOf" srcId="{A3797F75-FEB5-4B8C-9037-5727E2C3AC6A}" destId="{143B6FED-B692-4BFA-B4E4-01E5AAA8326A}" srcOrd="1" destOrd="0" presId="urn:microsoft.com/office/officeart/2005/8/layout/orgChart1"/>
    <dgm:cxn modelId="{4C43D2B6-24A4-447D-A125-5A065185DD36}" type="presParOf" srcId="{A3797F75-FEB5-4B8C-9037-5727E2C3AC6A}" destId="{E1DAE7F1-A93C-42DE-90B9-B4397A489D81}" srcOrd="2" destOrd="0" presId="urn:microsoft.com/office/officeart/2005/8/layout/orgChart1"/>
    <dgm:cxn modelId="{8CAC2B75-97C1-4741-9AC1-1815D8CE3897}" type="presParOf" srcId="{C783A3D4-A114-4362-918C-6E5A078C24B9}" destId="{18804086-ED54-4651-B4AA-EC1AB284BD66}" srcOrd="4" destOrd="0" presId="urn:microsoft.com/office/officeart/2005/8/layout/orgChart1"/>
    <dgm:cxn modelId="{AE5429F3-9E74-417F-BECA-CE9DFD9DA4D7}" type="presParOf" srcId="{C783A3D4-A114-4362-918C-6E5A078C24B9}" destId="{8521A632-C4DB-4D3A-A2CE-39654601FCA6}" srcOrd="5" destOrd="0" presId="urn:microsoft.com/office/officeart/2005/8/layout/orgChart1"/>
    <dgm:cxn modelId="{84674A78-0148-4777-837A-5391FB224061}" type="presParOf" srcId="{8521A632-C4DB-4D3A-A2CE-39654601FCA6}" destId="{946F1574-5FF4-4530-8B3F-7A8E2289EE0E}" srcOrd="0" destOrd="0" presId="urn:microsoft.com/office/officeart/2005/8/layout/orgChart1"/>
    <dgm:cxn modelId="{7A86D008-938D-4B5D-BB63-EDCB474C8E51}" type="presParOf" srcId="{946F1574-5FF4-4530-8B3F-7A8E2289EE0E}" destId="{845955BB-0151-491A-BD4F-FE6A502991C3}" srcOrd="0" destOrd="0" presId="urn:microsoft.com/office/officeart/2005/8/layout/orgChart1"/>
    <dgm:cxn modelId="{73D04D17-1DC6-47E1-90DE-2E9124BA8A36}" type="presParOf" srcId="{946F1574-5FF4-4530-8B3F-7A8E2289EE0E}" destId="{3A989AA5-103F-4498-BE49-93D229B1AD97}" srcOrd="1" destOrd="0" presId="urn:microsoft.com/office/officeart/2005/8/layout/orgChart1"/>
    <dgm:cxn modelId="{88CA5C1C-1CB3-4939-9628-45C2F5D42DC1}" type="presParOf" srcId="{8521A632-C4DB-4D3A-A2CE-39654601FCA6}" destId="{C4269443-C5DE-408C-BB6C-C17162DE2EAA}" srcOrd="1" destOrd="0" presId="urn:microsoft.com/office/officeart/2005/8/layout/orgChart1"/>
    <dgm:cxn modelId="{D1815E39-998F-433A-A330-B9462463DFC5}" type="presParOf" srcId="{8521A632-C4DB-4D3A-A2CE-39654601FCA6}" destId="{4B3A01DC-B6DD-4F96-BC6F-7AC96B89E96B}" srcOrd="2" destOrd="0" presId="urn:microsoft.com/office/officeart/2005/8/layout/orgChart1"/>
    <dgm:cxn modelId="{B7A445C3-5D99-4C84-AD9B-2662F1F200C7}" type="presParOf" srcId="{5A95D20B-2B1C-491A-8DB9-9EF0FD789732}" destId="{4F392766-20EC-45E3-BCB6-F75BBFE3CB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F7754-E73D-4B37-8915-032C3491379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B40C7F-BE56-4119-9603-D74869A34F3C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651 656,3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F95C1-A6DA-428D-B968-964F1BC5C991}" type="par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77B46E-21F7-4338-AC12-77FE4B9F9B4B}" type="sibTrans" cxnId="{E9FCD744-9A7D-4E49-B583-666D0B80C99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E82A9-ECE4-4C51-B367-6BC24FD0C449}">
      <dgm:prSet phldrT="[Текст]"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C903E9-E9BB-4A35-AD6F-32C82961480C}" type="par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BE92CF-CBA5-4F4A-A47E-C9637D53E890}" type="sibTrans" cxnId="{6D2E23E6-941D-407F-9454-BB73A504D72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74C059-36E6-4535-B2DB-303390EF6667}">
      <dgm:prSet phldrT="[Текст]"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4 087 299,1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(98,0%)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42070-C0A0-4336-82CA-B2BF9706179B}" type="par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5CE115-8E90-4BF4-9C96-CAB43B0D0F90}" type="sibTrans" cxnId="{816549EF-C7F4-4DEE-946E-FB4D76B1D3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9D7460-B527-481A-9E20-59F0CA07E8D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140 118,2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AC930-A6B0-49B2-90F7-AB0AEF64073C}" type="par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1F6320-CDA5-4809-A962-A7124DDC8909}" type="sibTrans" cxnId="{ED5BA6B1-E99A-4F3B-B74B-10904EFCCB6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F409E-1059-4155-ABD2-808C91B953B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210 474,4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B62C65-C764-4E8E-8D20-E64B890D29F1}" type="par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5E731F-E2DB-4F5D-A0C2-2F09B238D803}" type="sibTrans" cxnId="{F1783782-99F8-4B80-97CD-DC277F9C232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7F3B16-2123-4BB3-8CFE-5DB68E59592A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45 728,0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(94,1%)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50C047-EC30-4F09-AA33-5504787983D7}" type="par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7EC0F6-9AD5-4EFB-AF4F-1BF827715192}" type="sibTrans" cxnId="{F7948679-DEB1-4013-8303-E5D03E626D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0482E-8B9C-46E1-8D8C-1080BE625320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138 227,9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481C5A-CDCB-43EE-A21A-96581D30EE11}" type="par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59E2CB-6DA8-4382-A480-DB175E9D9550}" type="sibTrans" cxnId="{390242DE-E5D0-4791-9881-BF38E25D6A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D7B9DB-F02E-45A7-B71C-1A1A97760772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83 522,0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20F24F-9C92-4893-A711-6CF0BD55AA87}" type="par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D7771-35F3-4EEB-B2FE-58222D066AA7}" type="sibTrans" cxnId="{5CDAFCD6-2592-4B41-A2AC-470A068BC5F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A36EB3-85CD-4D02-B7AF-E6D0F341B58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643 596,1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9AEF67-A73F-49AF-A062-318FBACA4640}" type="par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3F5B2-FC06-40C0-8BE1-230926FF125E}" type="sibTrans" cxnId="{C92122E7-B674-4A67-9E8A-656D095732B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A7ABCE-E5E8-40F8-A9C8-18DF633A7D1F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3 102,6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40E0E2-1D83-412C-9371-70AF3421BD42}" type="par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EB06D8-69DA-4CD9-B786-A1B1EEBE6A3E}" type="sibTrans" cxnId="{AF253422-B69D-4BCB-AB85-5064DB80F48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F66F3-6498-45FF-B239-043AA5DE6FB9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1 089 684,7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(95,9%)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844107-D5A1-4095-955A-E0F6DCB91D7E}" type="par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016D3E-81AB-48D5-AE6F-3FE495E1DDD7}" type="sibTrans" cxnId="{85CDF0A0-9ACB-4D3A-880F-446505CAA73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B49135-924D-4410-864C-DC3B35CE6A0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130 969,3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88CADB-11E3-48A6-B23C-190240065ED1}" type="par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12A3F-38C7-44BE-BDB9-7DE9D2A0A84F}" type="sibTrans" cxnId="{8D29C44C-72B5-4035-9E80-0775436CC50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4BB88-2E7A-4823-AF70-33C990ADC28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487 164,9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F2600F-2D45-44B6-9AA3-01A8C74B3DAB}" type="par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6574E6-42B6-469C-8192-77BA9171B50F}" type="sibTrans" cxnId="{0EB3C5B6-A32F-42E1-A39D-E27FE6101BE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1D9C-4032-4072-8691-FA129038664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19 392,6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(92,8%)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579CB-01D0-4EBD-8F87-68635B503BF0}" type="par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841779-E5F8-4F9E-B888-127E9666DEF9}" type="sibTrans" cxnId="{509079BB-A2DA-482C-B6AF-9588D70944A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5C6903-BF34-4842-A691-C9B34297E4D3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167 017,3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D9E0-2C9D-4E71-89B5-B308228BF7B9}" type="par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7320CE-2B2E-4EE0-AE4E-BBEDB681EBA4}" type="sibTrans" cxnId="{0944236E-990C-42C9-8151-F37A2106148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589BF4-A35B-45A9-9F98-0DEAB79857C3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D31A3D-686B-411E-BA08-D5C0D77F0843}" type="par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57BBF13-E99B-4103-BA6B-8E0636641784}" type="sibTrans" cxnId="{A9054294-1AFD-486E-9106-AE06335B2ED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564D35-5BAD-400F-9237-C9DA23479E0D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1CB65C-0204-491D-8ADE-D597E68B7562}" type="par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FF98E2-487A-4978-8BA1-E24D96E13FC8}" type="sibTrans" cxnId="{F42FA151-40A2-4E8B-89E0-0333D1C7F49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583A7B-D11B-49E6-A9CF-F40173E7BB49}">
      <dgm:prSet custT="1"/>
      <dgm:spPr/>
      <dgm:t>
        <a:bodyPr/>
        <a:lstStyle/>
        <a:p>
          <a:pPr algn="l"/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42877-8334-4ADA-A18E-E597D3726B9C}" type="par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338AD7-D2CE-48C4-9DC1-D107DE2D9476}" type="sibTrans" cxnId="{A210DBB3-AC89-4F4B-BCEF-62297FB54C5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7A9414-A04F-4899-B7F3-87365A672744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4436E-35C7-470E-A2F6-2EA0F85318B5}" type="par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2242D2-579F-4F26-88DD-7F8B40E415A5}" type="sibTrans" cxnId="{BFCD26A3-18CF-466A-87A6-015ED707E63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530E85-5388-414D-8F19-A18D348902AC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83D138-0A17-4BFA-8A52-4829123EEBC1}" type="par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9FEBB-CB51-45D3-BB33-FD5293BA0246}" type="sibTrans" cxnId="{C9BAC14B-DFDC-43A2-B6C0-234F8CD5D9A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AF48FD-DE5F-41CB-A458-D9A3A53E7B32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B950C6-0CE0-496C-95FF-DC1B17B65BE5}" type="par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BBF40F-FC25-485E-A2EE-97E650158398}" type="sibTrans" cxnId="{3652D559-FBBF-4DFF-BF8A-95AF34141AE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EF8C5B-B73B-4056-BFE4-BAE22502B92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2CE98A-B9A5-44B1-832F-21121771DAAE}" type="par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8A5AE9-3D21-43F5-A38B-16E7E6C034C0}" type="sibTrans" cxnId="{10766BA9-84E0-4A68-9FCB-28DAB0031F4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BD030D-9C5F-4EB4-9505-EFC4E6EF5A9F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2754DC-5530-47A3-B297-E1A393568977}" type="par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45295-C30E-4AA2-8F77-AA7B519C4FDE}" type="sibTrans" cxnId="{FA42BF40-0ED0-4676-AF6E-699DC1A1A95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B31A40-45FF-4721-9CCF-B736B97DE01A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 городского округа Домодедово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3D4A9-5E94-4944-8588-C412DD0114DE}" type="par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DD6D86-8985-4476-93C8-FDFB6F73B83B}" type="sibTrans" cxnId="{B04E1E7D-3321-4DEE-AD2B-F849EF5A240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A7763F-B607-4F8C-9939-C5366770D23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C476B-D8FF-40E7-8941-EF933CCE9ACC}" type="par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6D6147-1B69-45C9-A6FD-E54E6BA2D020}" type="sibTrans" cxnId="{F05D9EA5-8B87-4A83-8CC8-310C0E152A1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C6DF0D-4922-445C-B91D-7823C31C4B7C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95303-4838-46B5-AE32-69B0DD919D13}" type="par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B50170-F98E-4935-B0F7-A9A584E00A96}" type="sibTrans" cxnId="{767BAF75-7367-4338-B63E-9FC04402137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0FC13D-BDA9-4B84-8862-AD4538097B4E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7BC07-705A-4772-BBB5-0BBB6795F4B8}" type="par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F4DAF3-A66E-41B1-B57C-69FE5AD6C421}" type="sibTrans" cxnId="{52336D2B-BD18-43C9-A8BB-EB8C124E900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0A1B7D-FE7D-4119-BF9D-2CC844002CE7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 городского округа Домодедово</a:t>
          </a:r>
          <a:endParaRPr lang="ru-RU" sz="1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E4D9D4-9D17-46C6-8CE2-DB82515AEA5C}" type="par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974DB9-C60A-4D05-8E21-68BD2FAA5948}" type="sibTrans" cxnId="{CD0EBB5A-653D-45F2-AB1C-9D9EE18D802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2B0A8C-50FE-4EF6-9381-85167FA4C0CC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7 635,2         </a:t>
          </a:r>
          <a:r>
            <a:rPr lang="ru-RU" sz="12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(85,2%)</a:t>
          </a:r>
          <a:endParaRPr lang="ru-RU" sz="1200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C3D5C-7552-45B4-901A-E7E73B305449}" type="parTrans" cxnId="{0DDF2BE6-3EC9-4C4B-B62C-03E8EA59404C}">
      <dgm:prSet/>
      <dgm:spPr/>
      <dgm:t>
        <a:bodyPr/>
        <a:lstStyle/>
        <a:p>
          <a:endParaRPr lang="ru-RU"/>
        </a:p>
      </dgm:t>
    </dgm:pt>
    <dgm:pt modelId="{2F80B51B-DB00-4D34-A1A8-9A3B22C358F2}" type="sibTrans" cxnId="{0DDF2BE6-3EC9-4C4B-B62C-03E8EA59404C}">
      <dgm:prSet/>
      <dgm:spPr/>
      <dgm:t>
        <a:bodyPr/>
        <a:lstStyle/>
        <a:p>
          <a:endParaRPr lang="ru-RU"/>
        </a:p>
      </dgm:t>
    </dgm:pt>
    <dgm:pt modelId="{B0EAF1A2-5426-4BA1-A3AC-FE0A978207ED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 городского округа Домодедово</a:t>
          </a:r>
          <a:endParaRPr lang="ru-RU" sz="1100" dirty="0"/>
        </a:p>
      </dgm:t>
    </dgm:pt>
    <dgm:pt modelId="{A87FB07A-1FA1-4074-B8B6-D8F63C4F6F4F}" type="parTrans" cxnId="{754B6E53-80B1-46B2-BF0C-C52A74EDE211}">
      <dgm:prSet/>
      <dgm:spPr/>
      <dgm:t>
        <a:bodyPr/>
        <a:lstStyle/>
        <a:p>
          <a:endParaRPr lang="ru-RU"/>
        </a:p>
      </dgm:t>
    </dgm:pt>
    <dgm:pt modelId="{8CFC0F73-9353-41B0-A5A9-903B3EC1C4CB}" type="sibTrans" cxnId="{754B6E53-80B1-46B2-BF0C-C52A74EDE211}">
      <dgm:prSet/>
      <dgm:spPr/>
      <dgm:t>
        <a:bodyPr/>
        <a:lstStyle/>
        <a:p>
          <a:endParaRPr lang="ru-RU"/>
        </a:p>
      </dgm:t>
    </dgm:pt>
    <dgm:pt modelId="{3FBBBFDF-8A70-4024-92D9-BC032B964AB1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4 510,3  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(65,8%)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3D831-F654-4CC1-A9BC-C8F3DF099E43}" type="parTrans" cxnId="{D1661B00-D8ED-4E2E-A849-A1A3BCA2C19C}">
      <dgm:prSet/>
      <dgm:spPr/>
      <dgm:t>
        <a:bodyPr/>
        <a:lstStyle/>
        <a:p>
          <a:endParaRPr lang="ru-RU"/>
        </a:p>
      </dgm:t>
    </dgm:pt>
    <dgm:pt modelId="{E5B98069-D6D0-40B9-878B-B57D61546D56}" type="sibTrans" cxnId="{D1661B00-D8ED-4E2E-A849-A1A3BCA2C19C}">
      <dgm:prSet/>
      <dgm:spPr/>
      <dgm:t>
        <a:bodyPr/>
        <a:lstStyle/>
        <a:p>
          <a:endParaRPr lang="ru-RU"/>
        </a:p>
      </dgm:t>
    </dgm:pt>
    <dgm:pt modelId="{3DEF8A63-0A15-47D9-BA92-1B4C44D829B3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сельского хозяйства городского округа Домодедово</a:t>
          </a:r>
          <a:endParaRPr lang="ru-RU" sz="1000" dirty="0"/>
        </a:p>
      </dgm:t>
    </dgm:pt>
    <dgm:pt modelId="{B784E0AA-261C-4DDE-8066-06F752D9E06A}" type="parTrans" cxnId="{A0A21693-40E3-4323-A5DE-DDE27AC39B2D}">
      <dgm:prSet/>
      <dgm:spPr/>
      <dgm:t>
        <a:bodyPr/>
        <a:lstStyle/>
        <a:p>
          <a:endParaRPr lang="ru-RU"/>
        </a:p>
      </dgm:t>
    </dgm:pt>
    <dgm:pt modelId="{FAFBEAAA-4995-44D3-92EE-FDF55D85AF34}" type="sibTrans" cxnId="{A0A21693-40E3-4323-A5DE-DDE27AC39B2D}">
      <dgm:prSet/>
      <dgm:spPr/>
      <dgm:t>
        <a:bodyPr/>
        <a:lstStyle/>
        <a:p>
          <a:endParaRPr lang="ru-RU"/>
        </a:p>
      </dgm:t>
    </dgm:pt>
    <dgm:pt modelId="{52957ACE-88C5-4CA9-85E1-89396917234B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180 273,4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(90,9%)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C63265-D643-4392-94E9-91181E6CA632}" type="parTrans" cxnId="{A3B28784-CCCC-4F5D-84B1-231417FC83A0}">
      <dgm:prSet/>
      <dgm:spPr/>
      <dgm:t>
        <a:bodyPr/>
        <a:lstStyle/>
        <a:p>
          <a:endParaRPr lang="ru-RU"/>
        </a:p>
      </dgm:t>
    </dgm:pt>
    <dgm:pt modelId="{AE7770F3-C908-4933-8627-DFBE10A627DD}" type="sibTrans" cxnId="{A3B28784-CCCC-4F5D-84B1-231417FC83A0}">
      <dgm:prSet/>
      <dgm:spPr/>
      <dgm:t>
        <a:bodyPr/>
        <a:lstStyle/>
        <a:p>
          <a:endParaRPr lang="ru-RU"/>
        </a:p>
      </dgm:t>
    </dgm:pt>
    <dgm:pt modelId="{BFC63203-3AAE-4ED2-9DC6-2B4AE3C57542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 городского округа Домодедово</a:t>
          </a:r>
          <a:endParaRPr lang="ru-RU" dirty="0"/>
        </a:p>
      </dgm:t>
    </dgm:pt>
    <dgm:pt modelId="{B25E4C43-9912-4EB6-9B9C-DC1D5EDE1067}" type="parTrans" cxnId="{0CBD54EF-0BA1-4081-81AA-C89F1C3817FA}">
      <dgm:prSet/>
      <dgm:spPr/>
      <dgm:t>
        <a:bodyPr/>
        <a:lstStyle/>
        <a:p>
          <a:endParaRPr lang="ru-RU"/>
        </a:p>
      </dgm:t>
    </dgm:pt>
    <dgm:pt modelId="{E8A89DC1-797C-4D9B-8326-806C672B6B5D}" type="sibTrans" cxnId="{0CBD54EF-0BA1-4081-81AA-C89F1C3817FA}">
      <dgm:prSet/>
      <dgm:spPr/>
      <dgm:t>
        <a:bodyPr/>
        <a:lstStyle/>
        <a:p>
          <a:endParaRPr lang="ru-RU"/>
        </a:p>
      </dgm:t>
    </dgm:pt>
    <dgm:pt modelId="{48E25E06-F372-4D8E-927C-5D8C9C4DE736}">
      <dgm:prSet custT="1"/>
      <dgm:spPr/>
      <dgm:t>
        <a:bodyPr/>
        <a:lstStyle/>
        <a:p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17 709,5     </a:t>
          </a:r>
          <a:r>
            <a:rPr lang="ru-RU" sz="1200" b="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(16,1%)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31D35-10A7-412F-8606-3B27DF82A7E3}" type="parTrans" cxnId="{1FAD3CC7-2998-4EA7-973D-A4387ED8CF1E}">
      <dgm:prSet/>
      <dgm:spPr/>
      <dgm:t>
        <a:bodyPr/>
        <a:lstStyle/>
        <a:p>
          <a:endParaRPr lang="ru-RU"/>
        </a:p>
      </dgm:t>
    </dgm:pt>
    <dgm:pt modelId="{D96BD7E7-B031-4E39-A47A-44F225CC8057}" type="sibTrans" cxnId="{1FAD3CC7-2998-4EA7-973D-A4387ED8CF1E}">
      <dgm:prSet/>
      <dgm:spPr/>
      <dgm:t>
        <a:bodyPr/>
        <a:lstStyle/>
        <a:p>
          <a:endParaRPr lang="ru-RU"/>
        </a:p>
      </dgm:t>
    </dgm:pt>
    <dgm:pt modelId="{9042EFF7-80AC-4BC9-B979-8FF9D67B1149}">
      <dgm:prSet custT="1"/>
      <dgm:spPr/>
      <dgm:t>
        <a:bodyPr/>
        <a:lstStyle/>
        <a:p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</a:t>
          </a:r>
          <a:r>
            <a:rPr lang="ru-RU" sz="1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энергоэффективности</a:t>
          </a:r>
          <a:r>
            <a: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городского округа Домодедово</a:t>
          </a:r>
          <a:endParaRPr lang="ru-RU" sz="1000" dirty="0"/>
        </a:p>
      </dgm:t>
    </dgm:pt>
    <dgm:pt modelId="{C5186B30-C2FE-4426-8FBE-F77A331AB968}" type="parTrans" cxnId="{BB7E5226-B54B-4157-8E6E-B1BA8A777105}">
      <dgm:prSet/>
      <dgm:spPr/>
      <dgm:t>
        <a:bodyPr/>
        <a:lstStyle/>
        <a:p>
          <a:endParaRPr lang="ru-RU"/>
        </a:p>
      </dgm:t>
    </dgm:pt>
    <dgm:pt modelId="{7540201D-2976-4829-B996-4C5A9116D70B}" type="sibTrans" cxnId="{BB7E5226-B54B-4157-8E6E-B1BA8A777105}">
      <dgm:prSet/>
      <dgm:spPr/>
      <dgm:t>
        <a:bodyPr/>
        <a:lstStyle/>
        <a:p>
          <a:endParaRPr lang="ru-RU"/>
        </a:p>
      </dgm:t>
    </dgm:pt>
    <dgm:pt modelId="{F7D013E3-007A-45F4-8E80-510FE121A8AD}" type="pres">
      <dgm:prSet presAssocID="{BEBF7754-E73D-4B37-8915-032C3491379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65861B4-B8EA-470D-9D14-6885570253CD}" type="pres">
      <dgm:prSet presAssocID="{882B0A8C-50FE-4EF6-9381-85167FA4C0CC}" presName="linNode" presStyleCnt="0"/>
      <dgm:spPr/>
    </dgm:pt>
    <dgm:pt modelId="{A4DA6644-823F-4DA4-B441-51C150CCC0D9}" type="pres">
      <dgm:prSet presAssocID="{882B0A8C-50FE-4EF6-9381-85167FA4C0CC}" presName="parentShp" presStyleLbl="node1" presStyleIdx="0" presStyleCnt="18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4DFC7-3EBC-4168-BAF1-24B99E3D5869}" type="pres">
      <dgm:prSet presAssocID="{882B0A8C-50FE-4EF6-9381-85167FA4C0CC}" presName="childShp" presStyleLbl="bgAccFollowNode1" presStyleIdx="0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CAD1B-60DA-4DAE-ACE1-33D9ED0FBC9D}" type="pres">
      <dgm:prSet presAssocID="{2F80B51B-DB00-4D34-A1A8-9A3B22C358F2}" presName="spacing" presStyleCnt="0"/>
      <dgm:spPr/>
    </dgm:pt>
    <dgm:pt modelId="{FA34D62A-6300-46D6-AC77-8B0D7DE754BC}" type="pres">
      <dgm:prSet presAssocID="{55B40C7F-BE56-4119-9603-D74869A34F3C}" presName="linNode" presStyleCnt="0"/>
      <dgm:spPr/>
    </dgm:pt>
    <dgm:pt modelId="{CB5544C9-DEFB-49CA-8789-E60BBE9ED6F6}" type="pres">
      <dgm:prSet presAssocID="{55B40C7F-BE56-4119-9603-D74869A34F3C}" presName="parentShp" presStyleLbl="node1" presStyleIdx="1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E8D9B-4D5C-472B-B350-46FA45F038D6}" type="pres">
      <dgm:prSet presAssocID="{55B40C7F-BE56-4119-9603-D74869A34F3C}" presName="childShp" presStyleLbl="bgAccFollowNode1" presStyleIdx="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5A377-510F-44A8-BF50-3115FCC8A514}" type="pres">
      <dgm:prSet presAssocID="{D577B46E-21F7-4338-AC12-77FE4B9F9B4B}" presName="spacing" presStyleCnt="0"/>
      <dgm:spPr/>
    </dgm:pt>
    <dgm:pt modelId="{0DDBD27E-842A-45E6-8E69-44644C02D0C7}" type="pres">
      <dgm:prSet presAssocID="{1274C059-36E6-4535-B2DB-303390EF6667}" presName="linNode" presStyleCnt="0"/>
      <dgm:spPr/>
    </dgm:pt>
    <dgm:pt modelId="{AB6F5C39-3946-413A-BE2D-C758954BC2C3}" type="pres">
      <dgm:prSet presAssocID="{1274C059-36E6-4535-B2DB-303390EF6667}" presName="parentShp" presStyleLbl="node1" presStyleIdx="2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3533A-8BBE-462E-B518-BE8FDBD01567}" type="pres">
      <dgm:prSet presAssocID="{1274C059-36E6-4535-B2DB-303390EF6667}" presName="childShp" presStyleLbl="bgAccFollowNode1" presStyleIdx="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F3711-1C5C-44C8-870A-7527705C9EC9}" type="pres">
      <dgm:prSet presAssocID="{915CE115-8E90-4BF4-9C96-CAB43B0D0F90}" presName="spacing" presStyleCnt="0"/>
      <dgm:spPr/>
    </dgm:pt>
    <dgm:pt modelId="{00A0A57C-DFB1-4A38-9179-0B651CB1A349}" type="pres">
      <dgm:prSet presAssocID="{189D7460-B527-481A-9E20-59F0CA07E8DF}" presName="linNode" presStyleCnt="0"/>
      <dgm:spPr/>
    </dgm:pt>
    <dgm:pt modelId="{B4B64F95-4CC2-4E68-AFEF-AF3B7CF5228C}" type="pres">
      <dgm:prSet presAssocID="{189D7460-B527-481A-9E20-59F0CA07E8DF}" presName="parentShp" presStyleLbl="node1" presStyleIdx="3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869FB-CF7A-4F26-BF37-68484D261832}" type="pres">
      <dgm:prSet presAssocID="{189D7460-B527-481A-9E20-59F0CA07E8DF}" presName="childShp" presStyleLbl="bgAccFollowNode1" presStyleIdx="3" presStyleCnt="18" custLinFactNeighborX="0" custLinFactNeighborY="1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C3590-4F83-4B08-8441-6769DABB1510}" type="pres">
      <dgm:prSet presAssocID="{831F6320-CDA5-4809-A962-A7124DDC8909}" presName="spacing" presStyleCnt="0"/>
      <dgm:spPr/>
    </dgm:pt>
    <dgm:pt modelId="{F87DDF0E-7BA1-4503-9911-DB89D8035E37}" type="pres">
      <dgm:prSet presAssocID="{7AEF409E-1059-4155-ABD2-808C91B953B3}" presName="linNode" presStyleCnt="0"/>
      <dgm:spPr/>
    </dgm:pt>
    <dgm:pt modelId="{2746F9D5-A47B-460D-BFBA-9B05FD60A746}" type="pres">
      <dgm:prSet presAssocID="{7AEF409E-1059-4155-ABD2-808C91B953B3}" presName="parentShp" presStyleLbl="node1" presStyleIdx="4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D5563-281E-4387-9BFA-9755847DC452}" type="pres">
      <dgm:prSet presAssocID="{7AEF409E-1059-4155-ABD2-808C91B953B3}" presName="childShp" presStyleLbl="bgAccFollowNode1" presStyleIdx="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B6298-0903-4314-8377-4D11A481B3F4}" type="pres">
      <dgm:prSet presAssocID="{165E731F-E2DB-4F5D-A0C2-2F09B238D803}" presName="spacing" presStyleCnt="0"/>
      <dgm:spPr/>
    </dgm:pt>
    <dgm:pt modelId="{3AE19C34-7799-44E1-8928-8BF36DFAB7EF}" type="pres">
      <dgm:prSet presAssocID="{3FBBBFDF-8A70-4024-92D9-BC032B964AB1}" presName="linNode" presStyleCnt="0"/>
      <dgm:spPr/>
    </dgm:pt>
    <dgm:pt modelId="{E33EA90F-447E-4F76-B37B-7FD82A37B967}" type="pres">
      <dgm:prSet presAssocID="{3FBBBFDF-8A70-4024-92D9-BC032B964AB1}" presName="parentShp" presStyleLbl="node1" presStyleIdx="5" presStyleCnt="18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393D1-1264-4922-B0AC-4B76854C2717}" type="pres">
      <dgm:prSet presAssocID="{3FBBBFDF-8A70-4024-92D9-BC032B964AB1}" presName="childShp" presStyleLbl="bgAccFollowNode1" presStyleIdx="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F54AA-EF3E-4D54-9EF5-5A5C084BBB30}" type="pres">
      <dgm:prSet presAssocID="{E5B98069-D6D0-40B9-878B-B57D61546D56}" presName="spacing" presStyleCnt="0"/>
      <dgm:spPr/>
    </dgm:pt>
    <dgm:pt modelId="{45F24874-8733-4E23-A399-308379A2DC31}" type="pres">
      <dgm:prSet presAssocID="{D67F3B16-2123-4BB3-8CFE-5DB68E59592A}" presName="linNode" presStyleCnt="0"/>
      <dgm:spPr/>
    </dgm:pt>
    <dgm:pt modelId="{F05E8430-1947-4C52-BAD2-4F643AB377B4}" type="pres">
      <dgm:prSet presAssocID="{D67F3B16-2123-4BB3-8CFE-5DB68E59592A}" presName="parentShp" presStyleLbl="node1" presStyleIdx="6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BE204-88D3-4FA7-9860-4E0B3A915A4F}" type="pres">
      <dgm:prSet presAssocID="{D67F3B16-2123-4BB3-8CFE-5DB68E59592A}" presName="childShp" presStyleLbl="bgAccFollowNode1" presStyleIdx="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92E05-4F44-42FE-B54C-1386E85BCA5E}" type="pres">
      <dgm:prSet presAssocID="{7F7EC0F6-9AD5-4EFB-AF4F-1BF827715192}" presName="spacing" presStyleCnt="0"/>
      <dgm:spPr/>
    </dgm:pt>
    <dgm:pt modelId="{DC3C8B72-50B9-4234-A9D9-120A0F0DFEF8}" type="pres">
      <dgm:prSet presAssocID="{A0A0482E-8B9C-46E1-8D8C-1080BE625320}" presName="linNode" presStyleCnt="0"/>
      <dgm:spPr/>
    </dgm:pt>
    <dgm:pt modelId="{77BE2F95-FE92-4D4A-BE2D-C9D18E836906}" type="pres">
      <dgm:prSet presAssocID="{A0A0482E-8B9C-46E1-8D8C-1080BE625320}" presName="parentShp" presStyleLbl="node1" presStyleIdx="7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29B72-585F-4A9E-BF0C-F5CFB7AC3AF2}" type="pres">
      <dgm:prSet presAssocID="{A0A0482E-8B9C-46E1-8D8C-1080BE625320}" presName="childShp" presStyleLbl="bgAccFollowNode1" presStyleIdx="7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FF08F-0BF5-4E6F-B738-DD445A96C076}" type="pres">
      <dgm:prSet presAssocID="{D359E2CB-6DA8-4382-A480-DB175E9D9550}" presName="spacing" presStyleCnt="0"/>
      <dgm:spPr/>
    </dgm:pt>
    <dgm:pt modelId="{300E99BF-A664-45A9-B24F-505CD7419DD3}" type="pres">
      <dgm:prSet presAssocID="{48E25E06-F372-4D8E-927C-5D8C9C4DE736}" presName="linNode" presStyleCnt="0"/>
      <dgm:spPr/>
    </dgm:pt>
    <dgm:pt modelId="{54B95005-01C7-4F66-8E7D-8888F194BF36}" type="pres">
      <dgm:prSet presAssocID="{48E25E06-F372-4D8E-927C-5D8C9C4DE736}" presName="parentShp" presStyleLbl="node1" presStyleIdx="8" presStyleCnt="18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B660F-B438-49B0-B30E-8D3E93DBBB86}" type="pres">
      <dgm:prSet presAssocID="{48E25E06-F372-4D8E-927C-5D8C9C4DE736}" presName="childShp" presStyleLbl="bgAccFollowNode1" presStyleIdx="8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A250F-EE3D-438D-B5D4-C867B4EC6BF6}" type="pres">
      <dgm:prSet presAssocID="{D96BD7E7-B031-4E39-A47A-44F225CC8057}" presName="spacing" presStyleCnt="0"/>
      <dgm:spPr/>
    </dgm:pt>
    <dgm:pt modelId="{7ECC6C4A-51CA-4BBA-8EF8-F1E1C5BF5068}" type="pres">
      <dgm:prSet presAssocID="{FDD7B9DB-F02E-45A7-B71C-1A1A97760772}" presName="linNode" presStyleCnt="0"/>
      <dgm:spPr/>
    </dgm:pt>
    <dgm:pt modelId="{5E217489-CCF2-4916-B892-F4E1AAA78862}" type="pres">
      <dgm:prSet presAssocID="{FDD7B9DB-F02E-45A7-B71C-1A1A97760772}" presName="parentShp" presStyleLbl="node1" presStyleIdx="9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1324B0-DF91-4526-BDEC-3E3B999A7926}" type="pres">
      <dgm:prSet presAssocID="{FDD7B9DB-F02E-45A7-B71C-1A1A97760772}" presName="childShp" presStyleLbl="bgAccFollowNode1" presStyleIdx="9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04831-11C3-4F11-9C77-816ECDDE5945}" type="pres">
      <dgm:prSet presAssocID="{2A9D7771-35F3-4EEB-B2FE-58222D066AA7}" presName="spacing" presStyleCnt="0"/>
      <dgm:spPr/>
    </dgm:pt>
    <dgm:pt modelId="{D02AF2FD-29F1-40CA-815C-FF901984CC49}" type="pres">
      <dgm:prSet presAssocID="{01A36EB3-85CD-4D02-B7AF-E6D0F341B586}" presName="linNode" presStyleCnt="0"/>
      <dgm:spPr/>
    </dgm:pt>
    <dgm:pt modelId="{2A8E806F-F526-469B-AE4C-35243E8C6613}" type="pres">
      <dgm:prSet presAssocID="{01A36EB3-85CD-4D02-B7AF-E6D0F341B586}" presName="parentShp" presStyleLbl="node1" presStyleIdx="10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3293A5-F934-459F-9DD6-32330AEA4D63}" type="pres">
      <dgm:prSet presAssocID="{01A36EB3-85CD-4D02-B7AF-E6D0F341B586}" presName="childShp" presStyleLbl="bgAccFollowNode1" presStyleIdx="10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BC9F5-C784-4495-B383-F31BB84166EC}" type="pres">
      <dgm:prSet presAssocID="{5DB3F5B2-FC06-40C0-8BE1-230926FF125E}" presName="spacing" presStyleCnt="0"/>
      <dgm:spPr/>
    </dgm:pt>
    <dgm:pt modelId="{E3FD8822-96AC-4171-80A3-3F9BF987506C}" type="pres">
      <dgm:prSet presAssocID="{07A7ABCE-E5E8-40F8-A9C8-18DF633A7D1F}" presName="linNode" presStyleCnt="0"/>
      <dgm:spPr/>
    </dgm:pt>
    <dgm:pt modelId="{8A4D6183-13B5-4AF5-BAA8-F0659EA8EFA5}" type="pres">
      <dgm:prSet presAssocID="{07A7ABCE-E5E8-40F8-A9C8-18DF633A7D1F}" presName="parentShp" presStyleLbl="node1" presStyleIdx="11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27A67-F735-4CA4-86EF-D7E124A055E2}" type="pres">
      <dgm:prSet presAssocID="{07A7ABCE-E5E8-40F8-A9C8-18DF633A7D1F}" presName="childShp" presStyleLbl="bgAccFollowNode1" presStyleIdx="11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0F41F-F0C7-4563-87CB-23E775B6343B}" type="pres">
      <dgm:prSet presAssocID="{66EB06D8-69DA-4CD9-B786-A1B1EEBE6A3E}" presName="spacing" presStyleCnt="0"/>
      <dgm:spPr/>
    </dgm:pt>
    <dgm:pt modelId="{E82B70BB-8862-4830-9946-44F6EDF52F2B}" type="pres">
      <dgm:prSet presAssocID="{5E6F66F3-6498-45FF-B239-043AA5DE6FB9}" presName="linNode" presStyleCnt="0"/>
      <dgm:spPr/>
    </dgm:pt>
    <dgm:pt modelId="{C7A7C9B9-834E-4C1B-8B4A-4F8B3046732A}" type="pres">
      <dgm:prSet presAssocID="{5E6F66F3-6498-45FF-B239-043AA5DE6FB9}" presName="parentShp" presStyleLbl="node1" presStyleIdx="12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9F16E-2082-42A5-8541-3D27CBED19A5}" type="pres">
      <dgm:prSet presAssocID="{5E6F66F3-6498-45FF-B239-043AA5DE6FB9}" presName="childShp" presStyleLbl="bgAccFollowNode1" presStyleIdx="12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1FA1-9200-4364-ABEC-145DC3BDA20E}" type="pres">
      <dgm:prSet presAssocID="{08016D3E-81AB-48D5-AE6F-3FE495E1DDD7}" presName="spacing" presStyleCnt="0"/>
      <dgm:spPr/>
    </dgm:pt>
    <dgm:pt modelId="{509C5EC1-24C2-4EBA-9AE4-B9285F148BC6}" type="pres">
      <dgm:prSet presAssocID="{EDB49135-924D-4410-864C-DC3B35CE6A0C}" presName="linNode" presStyleCnt="0"/>
      <dgm:spPr/>
    </dgm:pt>
    <dgm:pt modelId="{A0A7F83F-A92F-4C2E-9EE6-6A08C5DE8711}" type="pres">
      <dgm:prSet presAssocID="{EDB49135-924D-4410-864C-DC3B35CE6A0C}" presName="parentShp" presStyleLbl="node1" presStyleIdx="13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B8F96-9A59-431D-8AAA-1B48BE21527B}" type="pres">
      <dgm:prSet presAssocID="{EDB49135-924D-4410-864C-DC3B35CE6A0C}" presName="childShp" presStyleLbl="bgAccFollowNode1" presStyleIdx="13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7CA102-041A-4607-B521-073A5225255F}" type="pres">
      <dgm:prSet presAssocID="{98B12A3F-38C7-44BE-BDB9-7DE9D2A0A84F}" presName="spacing" presStyleCnt="0"/>
      <dgm:spPr/>
    </dgm:pt>
    <dgm:pt modelId="{19A660EF-FF81-4E96-87F9-B646AC3D0E18}" type="pres">
      <dgm:prSet presAssocID="{4804BB88-2E7A-4823-AF70-33C990ADC28B}" presName="linNode" presStyleCnt="0"/>
      <dgm:spPr/>
    </dgm:pt>
    <dgm:pt modelId="{8B9495AA-4D88-4DAE-AB47-FB7568C5B6CF}" type="pres">
      <dgm:prSet presAssocID="{4804BB88-2E7A-4823-AF70-33C990ADC28B}" presName="parentShp" presStyleLbl="node1" presStyleIdx="14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15835-AAA5-4109-B440-B4F911A4DEEC}" type="pres">
      <dgm:prSet presAssocID="{4804BB88-2E7A-4823-AF70-33C990ADC28B}" presName="childShp" presStyleLbl="bgAccFollowNode1" presStyleIdx="14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5B9CE-8806-4238-A541-21404876D5BF}" type="pres">
      <dgm:prSet presAssocID="{BE6574E6-42B6-469C-8192-77BA9171B50F}" presName="spacing" presStyleCnt="0"/>
      <dgm:spPr/>
    </dgm:pt>
    <dgm:pt modelId="{7A36DD8B-FE68-4724-A778-6A4C502D2565}" type="pres">
      <dgm:prSet presAssocID="{52957ACE-88C5-4CA9-85E1-89396917234B}" presName="linNode" presStyleCnt="0"/>
      <dgm:spPr/>
    </dgm:pt>
    <dgm:pt modelId="{AAB11081-101E-41FF-B7B7-865D6B61DD85}" type="pres">
      <dgm:prSet presAssocID="{52957ACE-88C5-4CA9-85E1-89396917234B}" presName="parentShp" presStyleLbl="node1" presStyleIdx="15" presStyleCnt="18" custScaleX="54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8DE69-75B3-4F56-BFCB-25EE430959A6}" type="pres">
      <dgm:prSet presAssocID="{52957ACE-88C5-4CA9-85E1-89396917234B}" presName="childShp" presStyleLbl="bgAccFollowNode1" presStyleIdx="15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74A55-AF3C-4FB6-BD04-4515ADF87CA7}" type="pres">
      <dgm:prSet presAssocID="{AE7770F3-C908-4933-8627-DFBE10A627DD}" presName="spacing" presStyleCnt="0"/>
      <dgm:spPr/>
    </dgm:pt>
    <dgm:pt modelId="{1B88F344-B0F7-4CA8-A647-0301E38BB82A}" type="pres">
      <dgm:prSet presAssocID="{5D971D9C-4032-4072-8691-FA129038664C}" presName="linNode" presStyleCnt="0"/>
      <dgm:spPr/>
    </dgm:pt>
    <dgm:pt modelId="{792FE208-16B4-424C-95BE-16EBC87E5300}" type="pres">
      <dgm:prSet presAssocID="{5D971D9C-4032-4072-8691-FA129038664C}" presName="parentShp" presStyleLbl="node1" presStyleIdx="16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08D8F-19D4-4E09-821E-A6B5FECD5777}" type="pres">
      <dgm:prSet presAssocID="{5D971D9C-4032-4072-8691-FA129038664C}" presName="childShp" presStyleLbl="bgAccFollowNode1" presStyleIdx="16" presStyleCnt="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C1C43-C566-4AA1-9F6B-6B0DD0A6136E}" type="pres">
      <dgm:prSet presAssocID="{53841779-E5F8-4F9E-B888-127E9666DEF9}" presName="spacing" presStyleCnt="0"/>
      <dgm:spPr/>
    </dgm:pt>
    <dgm:pt modelId="{84240FB3-6CCF-46A3-8C2B-F941386550FE}" type="pres">
      <dgm:prSet presAssocID="{D75C6903-BF34-4842-A691-C9B34297E4D3}" presName="linNode" presStyleCnt="0"/>
      <dgm:spPr/>
    </dgm:pt>
    <dgm:pt modelId="{EC5AD70E-A664-4540-A139-B29EABA64396}" type="pres">
      <dgm:prSet presAssocID="{D75C6903-BF34-4842-A691-C9B34297E4D3}" presName="parentShp" presStyleLbl="node1" presStyleIdx="17" presStyleCnt="18" custScaleX="53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522791-F7AA-44F1-B236-64551612DCC3}" type="pres">
      <dgm:prSet presAssocID="{D75C6903-BF34-4842-A691-C9B34297E4D3}" presName="childShp" presStyleLbl="bgAccFollowNode1" presStyleIdx="17" presStyleCnt="18" custLinFactNeighborX="0" custLinFactNeighborY="-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E9B976-E714-4911-BB5C-B9C96335A21E}" type="presOf" srcId="{FDD7B9DB-F02E-45A7-B71C-1A1A97760772}" destId="{5E217489-CCF2-4916-B892-F4E1AAA78862}" srcOrd="0" destOrd="0" presId="urn:microsoft.com/office/officeart/2005/8/layout/vList6"/>
    <dgm:cxn modelId="{A210DBB3-AC89-4F4B-BCEF-62297FB54C56}" srcId="{7AEF409E-1059-4155-ABD2-808C91B953B3}" destId="{7E583A7B-D11B-49E6-A9CF-F40173E7BB49}" srcOrd="0" destOrd="0" parTransId="{4D642877-8334-4ADA-A18E-E597D3726B9C}" sibTransId="{B4338AD7-D2CE-48C4-9DC1-D107DE2D9476}"/>
    <dgm:cxn modelId="{8D29C44C-72B5-4035-9E80-0775436CC509}" srcId="{BEBF7754-E73D-4B37-8915-032C34913796}" destId="{EDB49135-924D-4410-864C-DC3B35CE6A0C}" srcOrd="13" destOrd="0" parTransId="{DC88CADB-11E3-48A6-B23C-190240065ED1}" sibTransId="{98B12A3F-38C7-44BE-BDB9-7DE9D2A0A84F}"/>
    <dgm:cxn modelId="{767BAF75-7367-4338-B63E-9FC044021375}" srcId="{4804BB88-2E7A-4823-AF70-33C990ADC28B}" destId="{2BC6DF0D-4922-445C-B91D-7823C31C4B7C}" srcOrd="0" destOrd="0" parTransId="{63695303-4838-46B5-AE32-69B0DD919D13}" sibTransId="{1BB50170-F98E-4935-B0F7-A9A584E00A96}"/>
    <dgm:cxn modelId="{1267CA65-58E3-47EC-B79A-4B431C77E079}" type="presOf" srcId="{7DBD030D-9C5F-4EB4-9505-EFC4E6EF5A9F}" destId="{BBD27A67-F735-4CA4-86EF-D7E124A055E2}" srcOrd="0" destOrd="0" presId="urn:microsoft.com/office/officeart/2005/8/layout/vList6"/>
    <dgm:cxn modelId="{0E5DC66F-FA6B-44FE-908E-791B072F4741}" type="presOf" srcId="{EDB49135-924D-4410-864C-DC3B35CE6A0C}" destId="{A0A7F83F-A92F-4C2E-9EE6-6A08C5DE8711}" srcOrd="0" destOrd="0" presId="urn:microsoft.com/office/officeart/2005/8/layout/vList6"/>
    <dgm:cxn modelId="{4E3D795B-76EB-428E-99C3-329BA6927A54}" type="presOf" srcId="{48E25E06-F372-4D8E-927C-5D8C9C4DE736}" destId="{54B95005-01C7-4F66-8E7D-8888F194BF36}" srcOrd="0" destOrd="0" presId="urn:microsoft.com/office/officeart/2005/8/layout/vList6"/>
    <dgm:cxn modelId="{0944236E-990C-42C9-8151-F37A2106148F}" srcId="{BEBF7754-E73D-4B37-8915-032C34913796}" destId="{D75C6903-BF34-4842-A691-C9B34297E4D3}" srcOrd="17" destOrd="0" parTransId="{62C2D9E0-2C9D-4E71-89B5-B308228BF7B9}" sibTransId="{D47320CE-2B2E-4EE0-AE4E-BBEDB681EBA4}"/>
    <dgm:cxn modelId="{BB7E5226-B54B-4157-8E6E-B1BA8A777105}" srcId="{48E25E06-F372-4D8E-927C-5D8C9C4DE736}" destId="{9042EFF7-80AC-4BC9-B979-8FF9D67B1149}" srcOrd="0" destOrd="0" parTransId="{C5186B30-C2FE-4426-8FBE-F77A331AB968}" sibTransId="{7540201D-2976-4829-B996-4C5A9116D70B}"/>
    <dgm:cxn modelId="{CED3F5EE-BCB6-4B1D-82B7-F11ECF73F5AF}" type="presOf" srcId="{7AEF409E-1059-4155-ABD2-808C91B953B3}" destId="{2746F9D5-A47B-460D-BFBA-9B05FD60A746}" srcOrd="0" destOrd="0" presId="urn:microsoft.com/office/officeart/2005/8/layout/vList6"/>
    <dgm:cxn modelId="{509079BB-A2DA-482C-B6AF-9588D70944A1}" srcId="{BEBF7754-E73D-4B37-8915-032C34913796}" destId="{5D971D9C-4032-4072-8691-FA129038664C}" srcOrd="16" destOrd="0" parTransId="{263579CB-01D0-4EBD-8F87-68635B503BF0}" sibTransId="{53841779-E5F8-4F9E-B888-127E9666DEF9}"/>
    <dgm:cxn modelId="{565FCE90-2EFA-40EF-A6C0-9F7A93A00497}" type="presOf" srcId="{BFC63203-3AAE-4ED2-9DC6-2B4AE3C57542}" destId="{9658DE69-75B3-4F56-BFCB-25EE430959A6}" srcOrd="0" destOrd="0" presId="urn:microsoft.com/office/officeart/2005/8/layout/vList6"/>
    <dgm:cxn modelId="{88DB0612-6834-4332-8E02-5D90FA42BB52}" type="presOf" srcId="{9042EFF7-80AC-4BC9-B979-8FF9D67B1149}" destId="{D40B660F-B438-49B0-B30E-8D3E93DBBB86}" srcOrd="0" destOrd="0" presId="urn:microsoft.com/office/officeart/2005/8/layout/vList6"/>
    <dgm:cxn modelId="{DD7DF3F8-EF30-4A85-851C-847BE7704343}" type="presOf" srcId="{1274C059-36E6-4535-B2DB-303390EF6667}" destId="{AB6F5C39-3946-413A-BE2D-C758954BC2C3}" srcOrd="0" destOrd="0" presId="urn:microsoft.com/office/officeart/2005/8/layout/vList6"/>
    <dgm:cxn modelId="{F6332A60-3D64-4626-8984-C96B6133C55B}" type="presOf" srcId="{3DEF8A63-0A15-47D9-BA92-1B4C44D829B3}" destId="{6CA393D1-1264-4922-B0AC-4B76854C2717}" srcOrd="0" destOrd="0" presId="urn:microsoft.com/office/officeart/2005/8/layout/vList6"/>
    <dgm:cxn modelId="{AF253422-B69D-4BCB-AB85-5064DB80F487}" srcId="{BEBF7754-E73D-4B37-8915-032C34913796}" destId="{07A7ABCE-E5E8-40F8-A9C8-18DF633A7D1F}" srcOrd="11" destOrd="0" parTransId="{6440E0E2-1D83-412C-9371-70AF3421BD42}" sibTransId="{66EB06D8-69DA-4CD9-B786-A1B1EEBE6A3E}"/>
    <dgm:cxn modelId="{FBF42949-219E-420D-8BB4-5FDF0435DE4C}" type="presOf" srcId="{CA0FC13D-BDA9-4B84-8862-AD4538097B4E}" destId="{93408D8F-19D4-4E09-821E-A6B5FECD5777}" srcOrd="0" destOrd="0" presId="urn:microsoft.com/office/officeart/2005/8/layout/vList6"/>
    <dgm:cxn modelId="{390242DE-E5D0-4791-9881-BF38E25D6A4E}" srcId="{BEBF7754-E73D-4B37-8915-032C34913796}" destId="{A0A0482E-8B9C-46E1-8D8C-1080BE625320}" srcOrd="7" destOrd="0" parTransId="{F3481C5A-CDCB-43EE-A21A-96581D30EE11}" sibTransId="{D359E2CB-6DA8-4382-A480-DB175E9D9550}"/>
    <dgm:cxn modelId="{1B46F0A7-E902-428A-B790-785698B25425}" type="presOf" srcId="{D75C6903-BF34-4842-A691-C9B34297E4D3}" destId="{EC5AD70E-A664-4540-A139-B29EABA64396}" srcOrd="0" destOrd="0" presId="urn:microsoft.com/office/officeart/2005/8/layout/vList6"/>
    <dgm:cxn modelId="{72162175-84EC-4DA1-9773-3EDE6139AAFA}" type="presOf" srcId="{07A7ABCE-E5E8-40F8-A9C8-18DF633A7D1F}" destId="{8A4D6183-13B5-4AF5-BAA8-F0659EA8EFA5}" srcOrd="0" destOrd="0" presId="urn:microsoft.com/office/officeart/2005/8/layout/vList6"/>
    <dgm:cxn modelId="{0EB3C5B6-A32F-42E1-A39D-E27FE6101BE0}" srcId="{BEBF7754-E73D-4B37-8915-032C34913796}" destId="{4804BB88-2E7A-4823-AF70-33C990ADC28B}" srcOrd="14" destOrd="0" parTransId="{C5F2600F-2D45-44B6-9AA3-01A8C74B3DAB}" sibTransId="{BE6574E6-42B6-469C-8192-77BA9171B50F}"/>
    <dgm:cxn modelId="{9078BB89-90E6-49D9-965C-16AC28A15F04}" type="presOf" srcId="{09AF48FD-DE5F-41CB-A458-D9A3A53E7B32}" destId="{371324B0-DF91-4526-BDEC-3E3B999A7926}" srcOrd="0" destOrd="0" presId="urn:microsoft.com/office/officeart/2005/8/layout/vList6"/>
    <dgm:cxn modelId="{E9FCD744-9A7D-4E49-B583-666D0B80C996}" srcId="{BEBF7754-E73D-4B37-8915-032C34913796}" destId="{55B40C7F-BE56-4119-9603-D74869A34F3C}" srcOrd="1" destOrd="0" parTransId="{548F95C1-A6DA-428D-B968-964F1BC5C991}" sibTransId="{D577B46E-21F7-4338-AC12-77FE4B9F9B4B}"/>
    <dgm:cxn modelId="{10766BA9-84E0-4A68-9FCB-28DAB0031F40}" srcId="{01A36EB3-85CD-4D02-B7AF-E6D0F341B586}" destId="{5FEF8C5B-B73B-4056-BFE4-BAE22502B92A}" srcOrd="0" destOrd="0" parTransId="{8C2CE98A-B9A5-44B1-832F-21121771DAAE}" sibTransId="{1A8A5AE9-3D21-43F5-A38B-16E7E6C034C0}"/>
    <dgm:cxn modelId="{0CBD54EF-0BA1-4081-81AA-C89F1C3817FA}" srcId="{52957ACE-88C5-4CA9-85E1-89396917234B}" destId="{BFC63203-3AAE-4ED2-9DC6-2B4AE3C57542}" srcOrd="0" destOrd="0" parTransId="{B25E4C43-9912-4EB6-9B9C-DC1D5EDE1067}" sibTransId="{E8A89DC1-797C-4D9B-8326-806C672B6B5D}"/>
    <dgm:cxn modelId="{650F4720-F87A-4E93-9911-7A5C906A9C6A}" type="presOf" srcId="{BEBF7754-E73D-4B37-8915-032C34913796}" destId="{F7D013E3-007A-45F4-8E80-510FE121A8AD}" srcOrd="0" destOrd="0" presId="urn:microsoft.com/office/officeart/2005/8/layout/vList6"/>
    <dgm:cxn modelId="{A01DF509-E793-40AB-92E8-37FBBC2875A2}" type="presOf" srcId="{A57A9414-A04F-4899-B7F3-87365A672744}" destId="{CF2BE204-88D3-4FA7-9860-4E0B3A915A4F}" srcOrd="0" destOrd="0" presId="urn:microsoft.com/office/officeart/2005/8/layout/vList6"/>
    <dgm:cxn modelId="{E9E5D25E-64F0-4C02-B9CE-67083A9160BF}" type="presOf" srcId="{93A7763F-B607-4F8C-9939-C5366770D233}" destId="{552B8F96-9A59-431D-8AAA-1B48BE21527B}" srcOrd="0" destOrd="0" presId="urn:microsoft.com/office/officeart/2005/8/layout/vList6"/>
    <dgm:cxn modelId="{1FAD3CC7-2998-4EA7-973D-A4387ED8CF1E}" srcId="{BEBF7754-E73D-4B37-8915-032C34913796}" destId="{48E25E06-F372-4D8E-927C-5D8C9C4DE736}" srcOrd="8" destOrd="0" parTransId="{85731D35-10A7-412F-8606-3B27DF82A7E3}" sibTransId="{D96BD7E7-B031-4E39-A47A-44F225CC8057}"/>
    <dgm:cxn modelId="{0DDF2BE6-3EC9-4C4B-B62C-03E8EA59404C}" srcId="{BEBF7754-E73D-4B37-8915-032C34913796}" destId="{882B0A8C-50FE-4EF6-9381-85167FA4C0CC}" srcOrd="0" destOrd="0" parTransId="{CF2C3D5C-7552-45B4-901A-E7E73B305449}" sibTransId="{2F80B51B-DB00-4D34-A1A8-9A3B22C358F2}"/>
    <dgm:cxn modelId="{4976F84B-965E-4AF8-AE23-41E210655D5A}" type="presOf" srcId="{D35E82A9-ECE4-4C51-B367-6BC24FD0C449}" destId="{EF3E8D9B-4D5C-472B-B350-46FA45F038D6}" srcOrd="0" destOrd="0" presId="urn:microsoft.com/office/officeart/2005/8/layout/vList6"/>
    <dgm:cxn modelId="{A0A21693-40E3-4323-A5DE-DDE27AC39B2D}" srcId="{3FBBBFDF-8A70-4024-92D9-BC032B964AB1}" destId="{3DEF8A63-0A15-47D9-BA92-1B4C44D829B3}" srcOrd="0" destOrd="0" parTransId="{B784E0AA-261C-4DDE-8066-06F752D9E06A}" sibTransId="{FAFBEAAA-4995-44D3-92EE-FDF55D85AF34}"/>
    <dgm:cxn modelId="{6D2E23E6-941D-407F-9454-BB73A504D72B}" srcId="{55B40C7F-BE56-4119-9603-D74869A34F3C}" destId="{D35E82A9-ECE4-4C51-B367-6BC24FD0C449}" srcOrd="0" destOrd="0" parTransId="{C1C903E9-E9BB-4A35-AD6F-32C82961480C}" sibTransId="{A9BE92CF-CBA5-4F4A-A47E-C9637D53E890}"/>
    <dgm:cxn modelId="{2C6BF956-2012-444B-BA83-F5248C2169D9}" type="presOf" srcId="{3FBBBFDF-8A70-4024-92D9-BC032B964AB1}" destId="{E33EA90F-447E-4F76-B37B-7FD82A37B967}" srcOrd="0" destOrd="0" presId="urn:microsoft.com/office/officeart/2005/8/layout/vList6"/>
    <dgm:cxn modelId="{4DC2F356-546F-4A73-9AAA-443B8E00C28B}" type="presOf" srcId="{130A1B7D-FE7D-4119-BF9D-2CC844002CE7}" destId="{7B522791-F7AA-44F1-B236-64551612DCC3}" srcOrd="0" destOrd="0" presId="urn:microsoft.com/office/officeart/2005/8/layout/vList6"/>
    <dgm:cxn modelId="{F1783782-99F8-4B80-97CD-DC277F9C2324}" srcId="{BEBF7754-E73D-4B37-8915-032C34913796}" destId="{7AEF409E-1059-4155-ABD2-808C91B953B3}" srcOrd="4" destOrd="0" parTransId="{44B62C65-C764-4E8E-8D20-E64B890D29F1}" sibTransId="{165E731F-E2DB-4F5D-A0C2-2F09B238D803}"/>
    <dgm:cxn modelId="{60DE8C04-347D-481D-AC7F-CA03C066A2EE}" type="presOf" srcId="{5E6F66F3-6498-45FF-B239-043AA5DE6FB9}" destId="{C7A7C9B9-834E-4C1B-8B4A-4F8B3046732A}" srcOrd="0" destOrd="0" presId="urn:microsoft.com/office/officeart/2005/8/layout/vList6"/>
    <dgm:cxn modelId="{028B38FA-43AA-4377-B1C5-5CFBD06D60ED}" type="presOf" srcId="{01A36EB3-85CD-4D02-B7AF-E6D0F341B586}" destId="{2A8E806F-F526-469B-AE4C-35243E8C6613}" srcOrd="0" destOrd="0" presId="urn:microsoft.com/office/officeart/2005/8/layout/vList6"/>
    <dgm:cxn modelId="{B0793E92-9470-4887-B224-9C6CF97B19BB}" type="presOf" srcId="{4804BB88-2E7A-4823-AF70-33C990ADC28B}" destId="{8B9495AA-4D88-4DAE-AB47-FB7568C5B6CF}" srcOrd="0" destOrd="0" presId="urn:microsoft.com/office/officeart/2005/8/layout/vList6"/>
    <dgm:cxn modelId="{70799E2E-A14F-4DA6-BC46-E80A7153F112}" type="presOf" srcId="{8F589BF4-A35B-45A9-9F98-0DEAB79857C3}" destId="{0FB3533A-8BBE-462E-B518-BE8FDBD01567}" srcOrd="0" destOrd="0" presId="urn:microsoft.com/office/officeart/2005/8/layout/vList6"/>
    <dgm:cxn modelId="{BFCD26A3-18CF-466A-87A6-015ED707E63B}" srcId="{D67F3B16-2123-4BB3-8CFE-5DB68E59592A}" destId="{A57A9414-A04F-4899-B7F3-87365A672744}" srcOrd="0" destOrd="0" parTransId="{D054436E-35C7-470E-A2F6-2EA0F85318B5}" sibTransId="{7B2242D2-579F-4F26-88DD-7F8B40E415A5}"/>
    <dgm:cxn modelId="{3F9BB6FB-ABAA-459F-867E-3D9DC801A908}" type="presOf" srcId="{6A530E85-5388-414D-8F19-A18D348902AC}" destId="{72629B72-585F-4A9E-BF0C-F5CFB7AC3AF2}" srcOrd="0" destOrd="0" presId="urn:microsoft.com/office/officeart/2005/8/layout/vList6"/>
    <dgm:cxn modelId="{3652D559-FBBF-4DFF-BF8A-95AF34141AEB}" srcId="{FDD7B9DB-F02E-45A7-B71C-1A1A97760772}" destId="{09AF48FD-DE5F-41CB-A458-D9A3A53E7B32}" srcOrd="0" destOrd="0" parTransId="{97B950C6-0CE0-496C-95FF-DC1B17B65BE5}" sibTransId="{C0BBF40F-FC25-485E-A2EE-97E650158398}"/>
    <dgm:cxn modelId="{4D39068B-9841-4541-8551-0BF8AB72947F}" type="presOf" srcId="{5FEF8C5B-B73B-4056-BFE4-BAE22502B92A}" destId="{CA3293A5-F934-459F-9DD6-32330AEA4D63}" srcOrd="0" destOrd="0" presId="urn:microsoft.com/office/officeart/2005/8/layout/vList6"/>
    <dgm:cxn modelId="{85CDF0A0-9ACB-4D3A-880F-446505CAA737}" srcId="{BEBF7754-E73D-4B37-8915-032C34913796}" destId="{5E6F66F3-6498-45FF-B239-043AA5DE6FB9}" srcOrd="12" destOrd="0" parTransId="{7A844107-D5A1-4095-955A-E0F6DCB91D7E}" sibTransId="{08016D3E-81AB-48D5-AE6F-3FE495E1DDD7}"/>
    <dgm:cxn modelId="{A9054294-1AFD-486E-9106-AE06335B2EDE}" srcId="{1274C059-36E6-4535-B2DB-303390EF6667}" destId="{8F589BF4-A35B-45A9-9F98-0DEAB79857C3}" srcOrd="0" destOrd="0" parTransId="{EDD31A3D-686B-411E-BA08-D5C0D77F0843}" sibTransId="{F57BBF13-E99B-4103-BA6B-8E0636641784}"/>
    <dgm:cxn modelId="{07CBF874-CE3E-4267-BABD-CCF9F711E4D1}" type="presOf" srcId="{882B0A8C-50FE-4EF6-9381-85167FA4C0CC}" destId="{A4DA6644-823F-4DA4-B441-51C150CCC0D9}" srcOrd="0" destOrd="0" presId="urn:microsoft.com/office/officeart/2005/8/layout/vList6"/>
    <dgm:cxn modelId="{A3B28784-CCCC-4F5D-84B1-231417FC83A0}" srcId="{BEBF7754-E73D-4B37-8915-032C34913796}" destId="{52957ACE-88C5-4CA9-85E1-89396917234B}" srcOrd="15" destOrd="0" parTransId="{68C63265-D643-4392-94E9-91181E6CA632}" sibTransId="{AE7770F3-C908-4933-8627-DFBE10A627DD}"/>
    <dgm:cxn modelId="{98005252-859A-4594-976C-1EE2DBD08CA1}" type="presOf" srcId="{D67F3B16-2123-4BB3-8CFE-5DB68E59592A}" destId="{F05E8430-1947-4C52-BAD2-4F643AB377B4}" srcOrd="0" destOrd="0" presId="urn:microsoft.com/office/officeart/2005/8/layout/vList6"/>
    <dgm:cxn modelId="{CD0EBB5A-653D-45F2-AB1C-9D9EE18D8026}" srcId="{D75C6903-BF34-4842-A691-C9B34297E4D3}" destId="{130A1B7D-FE7D-4119-BF9D-2CC844002CE7}" srcOrd="0" destOrd="0" parTransId="{01E4D9D4-9D17-46C6-8CE2-DB82515AEA5C}" sibTransId="{2F974DB9-C60A-4D05-8E21-68BD2FAA5948}"/>
    <dgm:cxn modelId="{EB8C02D1-BA37-48B1-A937-04A604288791}" type="presOf" srcId="{52957ACE-88C5-4CA9-85E1-89396917234B}" destId="{AAB11081-101E-41FF-B7B7-865D6B61DD85}" srcOrd="0" destOrd="0" presId="urn:microsoft.com/office/officeart/2005/8/layout/vList6"/>
    <dgm:cxn modelId="{B04E1E7D-3321-4DEE-AD2B-F849EF5A2402}" srcId="{5E6F66F3-6498-45FF-B239-043AA5DE6FB9}" destId="{BBB31A40-45FF-4721-9CCF-B736B97DE01A}" srcOrd="0" destOrd="0" parTransId="{33A3D4A9-5E94-4944-8588-C412DD0114DE}" sibTransId="{3FDD6D86-8985-4476-93C8-FDFB6F73B83B}"/>
    <dgm:cxn modelId="{754B6E53-80B1-46B2-BF0C-C52A74EDE211}" srcId="{882B0A8C-50FE-4EF6-9381-85167FA4C0CC}" destId="{B0EAF1A2-5426-4BA1-A3AC-FE0A978207ED}" srcOrd="0" destOrd="0" parTransId="{A87FB07A-1FA1-4074-B8B6-D8F63C4F6F4F}" sibTransId="{8CFC0F73-9353-41B0-A5A9-903B3EC1C4CB}"/>
    <dgm:cxn modelId="{816549EF-C7F4-4DEE-946E-FB4D76B1D302}" srcId="{BEBF7754-E73D-4B37-8915-032C34913796}" destId="{1274C059-36E6-4535-B2DB-303390EF6667}" srcOrd="2" destOrd="0" parTransId="{59442070-C0A0-4336-82CA-B2BF9706179B}" sibTransId="{915CE115-8E90-4BF4-9C96-CAB43B0D0F90}"/>
    <dgm:cxn modelId="{F7948679-DEB1-4013-8303-E5D03E626D1E}" srcId="{BEBF7754-E73D-4B37-8915-032C34913796}" destId="{D67F3B16-2123-4BB3-8CFE-5DB68E59592A}" srcOrd="6" destOrd="0" parTransId="{AF50C047-EC30-4F09-AA33-5504787983D7}" sibTransId="{7F7EC0F6-9AD5-4EFB-AF4F-1BF827715192}"/>
    <dgm:cxn modelId="{93F5D560-D995-4EE7-BAE6-78641456681C}" type="presOf" srcId="{2BC6DF0D-4922-445C-B91D-7823C31C4B7C}" destId="{4CD15835-AAA5-4109-B440-B4F911A4DEEC}" srcOrd="0" destOrd="0" presId="urn:microsoft.com/office/officeart/2005/8/layout/vList6"/>
    <dgm:cxn modelId="{F260697D-EBC6-4EA4-8846-B9DF85A2670D}" type="presOf" srcId="{BBB31A40-45FF-4721-9CCF-B736B97DE01A}" destId="{41E9F16E-2082-42A5-8541-3D27CBED19A5}" srcOrd="0" destOrd="0" presId="urn:microsoft.com/office/officeart/2005/8/layout/vList6"/>
    <dgm:cxn modelId="{3415AE8C-C696-467B-A9C4-5759C34F23F7}" type="presOf" srcId="{55B40C7F-BE56-4119-9603-D74869A34F3C}" destId="{CB5544C9-DEFB-49CA-8789-E60BBE9ED6F6}" srcOrd="0" destOrd="0" presId="urn:microsoft.com/office/officeart/2005/8/layout/vList6"/>
    <dgm:cxn modelId="{C9BAC14B-DFDC-43A2-B6C0-234F8CD5D9AF}" srcId="{A0A0482E-8B9C-46E1-8D8C-1080BE625320}" destId="{6A530E85-5388-414D-8F19-A18D348902AC}" srcOrd="0" destOrd="0" parTransId="{2183D138-0A17-4BFA-8A52-4829123EEBC1}" sibTransId="{1889FEBB-CB51-45D3-BB33-FD5293BA0246}"/>
    <dgm:cxn modelId="{5CDAFCD6-2592-4B41-A2AC-470A068BC5FE}" srcId="{BEBF7754-E73D-4B37-8915-032C34913796}" destId="{FDD7B9DB-F02E-45A7-B71C-1A1A97760772}" srcOrd="9" destOrd="0" parTransId="{C120F24F-9C92-4893-A711-6CF0BD55AA87}" sibTransId="{2A9D7771-35F3-4EEB-B2FE-58222D066AA7}"/>
    <dgm:cxn modelId="{C92122E7-B674-4A67-9E8A-656D095732BB}" srcId="{BEBF7754-E73D-4B37-8915-032C34913796}" destId="{01A36EB3-85CD-4D02-B7AF-E6D0F341B586}" srcOrd="10" destOrd="0" parTransId="{A69AEF67-A73F-49AF-A062-318FBACA4640}" sibTransId="{5DB3F5B2-FC06-40C0-8BE1-230926FF125E}"/>
    <dgm:cxn modelId="{F05D9EA5-8B87-4A83-8CC8-310C0E152A1E}" srcId="{EDB49135-924D-4410-864C-DC3B35CE6A0C}" destId="{93A7763F-B607-4F8C-9939-C5366770D233}" srcOrd="0" destOrd="0" parTransId="{7A9C476B-D8FF-40E7-8941-EF933CCE9ACC}" sibTransId="{6C6D6147-1B69-45C9-A6FD-E54E6BA2D020}"/>
    <dgm:cxn modelId="{52336D2B-BD18-43C9-A8BB-EB8C124E900E}" srcId="{5D971D9C-4032-4072-8691-FA129038664C}" destId="{CA0FC13D-BDA9-4B84-8862-AD4538097B4E}" srcOrd="0" destOrd="0" parTransId="{4F77BC07-705A-4772-BBB5-0BBB6795F4B8}" sibTransId="{97F4DAF3-A66E-41B1-B57C-69FE5AD6C421}"/>
    <dgm:cxn modelId="{ED5BA6B1-E99A-4F3B-B74B-10904EFCCB60}" srcId="{BEBF7754-E73D-4B37-8915-032C34913796}" destId="{189D7460-B527-481A-9E20-59F0CA07E8DF}" srcOrd="3" destOrd="0" parTransId="{E1BAC930-A6B0-49B2-90F7-AB0AEF64073C}" sibTransId="{831F6320-CDA5-4809-A962-A7124DDC8909}"/>
    <dgm:cxn modelId="{F42FA151-40A2-4E8B-89E0-0333D1C7F49B}" srcId="{189D7460-B527-481A-9E20-59F0CA07E8DF}" destId="{2F564D35-5BAD-400F-9237-C9DA23479E0D}" srcOrd="0" destOrd="0" parTransId="{AB1CB65C-0204-491D-8ADE-D597E68B7562}" sibTransId="{58FF98E2-487A-4978-8BA1-E24D96E13FC8}"/>
    <dgm:cxn modelId="{1CFB36CF-7064-4AF6-8728-85C5F4F0ABC8}" type="presOf" srcId="{B0EAF1A2-5426-4BA1-A3AC-FE0A978207ED}" destId="{A9F4DFC7-3EBC-4168-BAF1-24B99E3D5869}" srcOrd="0" destOrd="0" presId="urn:microsoft.com/office/officeart/2005/8/layout/vList6"/>
    <dgm:cxn modelId="{9AB0EF85-C702-46C4-933F-9554BB7661A0}" type="presOf" srcId="{5D971D9C-4032-4072-8691-FA129038664C}" destId="{792FE208-16B4-424C-95BE-16EBC87E5300}" srcOrd="0" destOrd="0" presId="urn:microsoft.com/office/officeart/2005/8/layout/vList6"/>
    <dgm:cxn modelId="{10B781A4-E894-4731-BB81-A3EB20E75436}" type="presOf" srcId="{A0A0482E-8B9C-46E1-8D8C-1080BE625320}" destId="{77BE2F95-FE92-4D4A-BE2D-C9D18E836906}" srcOrd="0" destOrd="0" presId="urn:microsoft.com/office/officeart/2005/8/layout/vList6"/>
    <dgm:cxn modelId="{903FD078-EDFB-45DA-AFB0-3972FB2CEDA1}" type="presOf" srcId="{2F564D35-5BAD-400F-9237-C9DA23479E0D}" destId="{370869FB-CF7A-4F26-BF37-68484D261832}" srcOrd="0" destOrd="0" presId="urn:microsoft.com/office/officeart/2005/8/layout/vList6"/>
    <dgm:cxn modelId="{B38BCE58-8D7F-4A8D-98FA-646EC25A5F38}" type="presOf" srcId="{7E583A7B-D11B-49E6-A9CF-F40173E7BB49}" destId="{F8BD5563-281E-4387-9BFA-9755847DC452}" srcOrd="0" destOrd="0" presId="urn:microsoft.com/office/officeart/2005/8/layout/vList6"/>
    <dgm:cxn modelId="{D1661B00-D8ED-4E2E-A849-A1A3BCA2C19C}" srcId="{BEBF7754-E73D-4B37-8915-032C34913796}" destId="{3FBBBFDF-8A70-4024-92D9-BC032B964AB1}" srcOrd="5" destOrd="0" parTransId="{5343D831-F654-4CC1-A9BC-C8F3DF099E43}" sibTransId="{E5B98069-D6D0-40B9-878B-B57D61546D56}"/>
    <dgm:cxn modelId="{FA42BF40-0ED0-4676-AF6E-699DC1A1A95C}" srcId="{07A7ABCE-E5E8-40F8-A9C8-18DF633A7D1F}" destId="{7DBD030D-9C5F-4EB4-9505-EFC4E6EF5A9F}" srcOrd="0" destOrd="0" parTransId="{592754DC-5530-47A3-B297-E1A393568977}" sibTransId="{33A45295-C30E-4AA2-8F77-AA7B519C4FDE}"/>
    <dgm:cxn modelId="{BC66F418-3570-414E-BC42-8DD89F044EF9}" type="presOf" srcId="{189D7460-B527-481A-9E20-59F0CA07E8DF}" destId="{B4B64F95-4CC2-4E68-AFEF-AF3B7CF5228C}" srcOrd="0" destOrd="0" presId="urn:microsoft.com/office/officeart/2005/8/layout/vList6"/>
    <dgm:cxn modelId="{5884FFB6-CCED-4AE4-A240-AB8FBCF4AA0C}" type="presParOf" srcId="{F7D013E3-007A-45F4-8E80-510FE121A8AD}" destId="{A65861B4-B8EA-470D-9D14-6885570253CD}" srcOrd="0" destOrd="0" presId="urn:microsoft.com/office/officeart/2005/8/layout/vList6"/>
    <dgm:cxn modelId="{7D04120E-6E01-461D-B78A-9804FAFF08C8}" type="presParOf" srcId="{A65861B4-B8EA-470D-9D14-6885570253CD}" destId="{A4DA6644-823F-4DA4-B441-51C150CCC0D9}" srcOrd="0" destOrd="0" presId="urn:microsoft.com/office/officeart/2005/8/layout/vList6"/>
    <dgm:cxn modelId="{AEADC52D-44EB-4DB0-9CD9-AF7B93ACF78A}" type="presParOf" srcId="{A65861B4-B8EA-470D-9D14-6885570253CD}" destId="{A9F4DFC7-3EBC-4168-BAF1-24B99E3D5869}" srcOrd="1" destOrd="0" presId="urn:microsoft.com/office/officeart/2005/8/layout/vList6"/>
    <dgm:cxn modelId="{518C46D4-4F1E-4AEE-8872-8052F49431D7}" type="presParOf" srcId="{F7D013E3-007A-45F4-8E80-510FE121A8AD}" destId="{1F7CAD1B-60DA-4DAE-ACE1-33D9ED0FBC9D}" srcOrd="1" destOrd="0" presId="urn:microsoft.com/office/officeart/2005/8/layout/vList6"/>
    <dgm:cxn modelId="{E8E84333-7EF2-4AA4-BB3A-F29D62DD7B41}" type="presParOf" srcId="{F7D013E3-007A-45F4-8E80-510FE121A8AD}" destId="{FA34D62A-6300-46D6-AC77-8B0D7DE754BC}" srcOrd="2" destOrd="0" presId="urn:microsoft.com/office/officeart/2005/8/layout/vList6"/>
    <dgm:cxn modelId="{41E9CB2A-D6E1-4AF7-9C3F-18FFB873B6BD}" type="presParOf" srcId="{FA34D62A-6300-46D6-AC77-8B0D7DE754BC}" destId="{CB5544C9-DEFB-49CA-8789-E60BBE9ED6F6}" srcOrd="0" destOrd="0" presId="urn:microsoft.com/office/officeart/2005/8/layout/vList6"/>
    <dgm:cxn modelId="{F0326C80-829C-4D1D-8D98-DFED60C8394F}" type="presParOf" srcId="{FA34D62A-6300-46D6-AC77-8B0D7DE754BC}" destId="{EF3E8D9B-4D5C-472B-B350-46FA45F038D6}" srcOrd="1" destOrd="0" presId="urn:microsoft.com/office/officeart/2005/8/layout/vList6"/>
    <dgm:cxn modelId="{0C4AD6D8-9B90-456A-BF94-3045AE065020}" type="presParOf" srcId="{F7D013E3-007A-45F4-8E80-510FE121A8AD}" destId="{9795A377-510F-44A8-BF50-3115FCC8A514}" srcOrd="3" destOrd="0" presId="urn:microsoft.com/office/officeart/2005/8/layout/vList6"/>
    <dgm:cxn modelId="{2AFDA373-7E41-4FAC-A9AD-593E0DEFCA49}" type="presParOf" srcId="{F7D013E3-007A-45F4-8E80-510FE121A8AD}" destId="{0DDBD27E-842A-45E6-8E69-44644C02D0C7}" srcOrd="4" destOrd="0" presId="urn:microsoft.com/office/officeart/2005/8/layout/vList6"/>
    <dgm:cxn modelId="{B98917F5-12A8-411D-861A-C6F6FDD913A5}" type="presParOf" srcId="{0DDBD27E-842A-45E6-8E69-44644C02D0C7}" destId="{AB6F5C39-3946-413A-BE2D-C758954BC2C3}" srcOrd="0" destOrd="0" presId="urn:microsoft.com/office/officeart/2005/8/layout/vList6"/>
    <dgm:cxn modelId="{827B7991-22FA-4471-BBB9-62D8CA9AFFE7}" type="presParOf" srcId="{0DDBD27E-842A-45E6-8E69-44644C02D0C7}" destId="{0FB3533A-8BBE-462E-B518-BE8FDBD01567}" srcOrd="1" destOrd="0" presId="urn:microsoft.com/office/officeart/2005/8/layout/vList6"/>
    <dgm:cxn modelId="{F6A3B661-82A0-4972-A5E2-E454C86DBCAD}" type="presParOf" srcId="{F7D013E3-007A-45F4-8E80-510FE121A8AD}" destId="{F4AF3711-1C5C-44C8-870A-7527705C9EC9}" srcOrd="5" destOrd="0" presId="urn:microsoft.com/office/officeart/2005/8/layout/vList6"/>
    <dgm:cxn modelId="{DA0FF98E-4184-43C4-A228-0DB7E573F706}" type="presParOf" srcId="{F7D013E3-007A-45F4-8E80-510FE121A8AD}" destId="{00A0A57C-DFB1-4A38-9179-0B651CB1A349}" srcOrd="6" destOrd="0" presId="urn:microsoft.com/office/officeart/2005/8/layout/vList6"/>
    <dgm:cxn modelId="{02228286-4830-4DAE-8319-A4EE21E8FA4F}" type="presParOf" srcId="{00A0A57C-DFB1-4A38-9179-0B651CB1A349}" destId="{B4B64F95-4CC2-4E68-AFEF-AF3B7CF5228C}" srcOrd="0" destOrd="0" presId="urn:microsoft.com/office/officeart/2005/8/layout/vList6"/>
    <dgm:cxn modelId="{9AA6E6EF-D06B-4E2F-8C16-1F13AEB32C2E}" type="presParOf" srcId="{00A0A57C-DFB1-4A38-9179-0B651CB1A349}" destId="{370869FB-CF7A-4F26-BF37-68484D261832}" srcOrd="1" destOrd="0" presId="urn:microsoft.com/office/officeart/2005/8/layout/vList6"/>
    <dgm:cxn modelId="{F53C1092-9FD2-43CF-8232-A4D624FD163C}" type="presParOf" srcId="{F7D013E3-007A-45F4-8E80-510FE121A8AD}" destId="{183C3590-4F83-4B08-8441-6769DABB1510}" srcOrd="7" destOrd="0" presId="urn:microsoft.com/office/officeart/2005/8/layout/vList6"/>
    <dgm:cxn modelId="{A0D15F12-473D-43E7-BB57-EE434879821C}" type="presParOf" srcId="{F7D013E3-007A-45F4-8E80-510FE121A8AD}" destId="{F87DDF0E-7BA1-4503-9911-DB89D8035E37}" srcOrd="8" destOrd="0" presId="urn:microsoft.com/office/officeart/2005/8/layout/vList6"/>
    <dgm:cxn modelId="{56A6E059-D31F-4D93-A07C-EE68B690ECE4}" type="presParOf" srcId="{F87DDF0E-7BA1-4503-9911-DB89D8035E37}" destId="{2746F9D5-A47B-460D-BFBA-9B05FD60A746}" srcOrd="0" destOrd="0" presId="urn:microsoft.com/office/officeart/2005/8/layout/vList6"/>
    <dgm:cxn modelId="{6685C021-E366-480B-A836-9FC5E19C89C7}" type="presParOf" srcId="{F87DDF0E-7BA1-4503-9911-DB89D8035E37}" destId="{F8BD5563-281E-4387-9BFA-9755847DC452}" srcOrd="1" destOrd="0" presId="urn:microsoft.com/office/officeart/2005/8/layout/vList6"/>
    <dgm:cxn modelId="{ED78DBED-7C73-493D-A89C-F42427ADCDE6}" type="presParOf" srcId="{F7D013E3-007A-45F4-8E80-510FE121A8AD}" destId="{107B6298-0903-4314-8377-4D11A481B3F4}" srcOrd="9" destOrd="0" presId="urn:microsoft.com/office/officeart/2005/8/layout/vList6"/>
    <dgm:cxn modelId="{D0D3E907-7265-4B8C-AE25-EAE5D7F0C0B4}" type="presParOf" srcId="{F7D013E3-007A-45F4-8E80-510FE121A8AD}" destId="{3AE19C34-7799-44E1-8928-8BF36DFAB7EF}" srcOrd="10" destOrd="0" presId="urn:microsoft.com/office/officeart/2005/8/layout/vList6"/>
    <dgm:cxn modelId="{806FEC14-F900-4AFE-AB8E-68390433B44E}" type="presParOf" srcId="{3AE19C34-7799-44E1-8928-8BF36DFAB7EF}" destId="{E33EA90F-447E-4F76-B37B-7FD82A37B967}" srcOrd="0" destOrd="0" presId="urn:microsoft.com/office/officeart/2005/8/layout/vList6"/>
    <dgm:cxn modelId="{540C6279-F730-4BF2-B686-2D815387DBED}" type="presParOf" srcId="{3AE19C34-7799-44E1-8928-8BF36DFAB7EF}" destId="{6CA393D1-1264-4922-B0AC-4B76854C2717}" srcOrd="1" destOrd="0" presId="urn:microsoft.com/office/officeart/2005/8/layout/vList6"/>
    <dgm:cxn modelId="{A7148592-80CA-402A-9280-559DD4E60039}" type="presParOf" srcId="{F7D013E3-007A-45F4-8E80-510FE121A8AD}" destId="{651F54AA-EF3E-4D54-9EF5-5A5C084BBB30}" srcOrd="11" destOrd="0" presId="urn:microsoft.com/office/officeart/2005/8/layout/vList6"/>
    <dgm:cxn modelId="{1C179E40-AD31-4F4F-95D0-E46C56534AC0}" type="presParOf" srcId="{F7D013E3-007A-45F4-8E80-510FE121A8AD}" destId="{45F24874-8733-4E23-A399-308379A2DC31}" srcOrd="12" destOrd="0" presId="urn:microsoft.com/office/officeart/2005/8/layout/vList6"/>
    <dgm:cxn modelId="{0A29648B-7104-425C-B951-5465BDC2AEC8}" type="presParOf" srcId="{45F24874-8733-4E23-A399-308379A2DC31}" destId="{F05E8430-1947-4C52-BAD2-4F643AB377B4}" srcOrd="0" destOrd="0" presId="urn:microsoft.com/office/officeart/2005/8/layout/vList6"/>
    <dgm:cxn modelId="{F4B8414D-F817-4A32-8EE4-15EC7A0E9BA4}" type="presParOf" srcId="{45F24874-8733-4E23-A399-308379A2DC31}" destId="{CF2BE204-88D3-4FA7-9860-4E0B3A915A4F}" srcOrd="1" destOrd="0" presId="urn:microsoft.com/office/officeart/2005/8/layout/vList6"/>
    <dgm:cxn modelId="{81A4BB4E-C817-4A3D-8EDB-103E003771E3}" type="presParOf" srcId="{F7D013E3-007A-45F4-8E80-510FE121A8AD}" destId="{05492E05-4F44-42FE-B54C-1386E85BCA5E}" srcOrd="13" destOrd="0" presId="urn:microsoft.com/office/officeart/2005/8/layout/vList6"/>
    <dgm:cxn modelId="{546F7618-741B-4342-8158-A40DF33F6CFF}" type="presParOf" srcId="{F7D013E3-007A-45F4-8E80-510FE121A8AD}" destId="{DC3C8B72-50B9-4234-A9D9-120A0F0DFEF8}" srcOrd="14" destOrd="0" presId="urn:microsoft.com/office/officeart/2005/8/layout/vList6"/>
    <dgm:cxn modelId="{DF8CD1CA-0BEC-488B-BE31-204238B8B178}" type="presParOf" srcId="{DC3C8B72-50B9-4234-A9D9-120A0F0DFEF8}" destId="{77BE2F95-FE92-4D4A-BE2D-C9D18E836906}" srcOrd="0" destOrd="0" presId="urn:microsoft.com/office/officeart/2005/8/layout/vList6"/>
    <dgm:cxn modelId="{CD96408E-577A-4FA1-8840-1291F29B15F1}" type="presParOf" srcId="{DC3C8B72-50B9-4234-A9D9-120A0F0DFEF8}" destId="{72629B72-585F-4A9E-BF0C-F5CFB7AC3AF2}" srcOrd="1" destOrd="0" presId="urn:microsoft.com/office/officeart/2005/8/layout/vList6"/>
    <dgm:cxn modelId="{BE6723DF-7EAF-41CE-A917-C87F57EE71B6}" type="presParOf" srcId="{F7D013E3-007A-45F4-8E80-510FE121A8AD}" destId="{B8AFF08F-0BF5-4E6F-B738-DD445A96C076}" srcOrd="15" destOrd="0" presId="urn:microsoft.com/office/officeart/2005/8/layout/vList6"/>
    <dgm:cxn modelId="{85E93F99-88CE-4BC8-849E-2F7DED7FAB4E}" type="presParOf" srcId="{F7D013E3-007A-45F4-8E80-510FE121A8AD}" destId="{300E99BF-A664-45A9-B24F-505CD7419DD3}" srcOrd="16" destOrd="0" presId="urn:microsoft.com/office/officeart/2005/8/layout/vList6"/>
    <dgm:cxn modelId="{37DA5638-ACD8-4572-B1F9-168EBD35F332}" type="presParOf" srcId="{300E99BF-A664-45A9-B24F-505CD7419DD3}" destId="{54B95005-01C7-4F66-8E7D-8888F194BF36}" srcOrd="0" destOrd="0" presId="urn:microsoft.com/office/officeart/2005/8/layout/vList6"/>
    <dgm:cxn modelId="{BDD4CD0A-DA04-4B4E-9DAF-0FC2E54D1E1E}" type="presParOf" srcId="{300E99BF-A664-45A9-B24F-505CD7419DD3}" destId="{D40B660F-B438-49B0-B30E-8D3E93DBBB86}" srcOrd="1" destOrd="0" presId="urn:microsoft.com/office/officeart/2005/8/layout/vList6"/>
    <dgm:cxn modelId="{A9C48D0C-85E3-4ED5-A315-26E4D729FDBE}" type="presParOf" srcId="{F7D013E3-007A-45F4-8E80-510FE121A8AD}" destId="{C3BA250F-EE3D-438D-B5D4-C867B4EC6BF6}" srcOrd="17" destOrd="0" presId="urn:microsoft.com/office/officeart/2005/8/layout/vList6"/>
    <dgm:cxn modelId="{7691610C-8CB5-4642-B7A2-C1E52EDD4A56}" type="presParOf" srcId="{F7D013E3-007A-45F4-8E80-510FE121A8AD}" destId="{7ECC6C4A-51CA-4BBA-8EF8-F1E1C5BF5068}" srcOrd="18" destOrd="0" presId="urn:microsoft.com/office/officeart/2005/8/layout/vList6"/>
    <dgm:cxn modelId="{C18AFFA0-B9E0-454D-A365-DF52BD50AECD}" type="presParOf" srcId="{7ECC6C4A-51CA-4BBA-8EF8-F1E1C5BF5068}" destId="{5E217489-CCF2-4916-B892-F4E1AAA78862}" srcOrd="0" destOrd="0" presId="urn:microsoft.com/office/officeart/2005/8/layout/vList6"/>
    <dgm:cxn modelId="{0AC4250E-CD6D-4A46-A25B-D08ADFEDA144}" type="presParOf" srcId="{7ECC6C4A-51CA-4BBA-8EF8-F1E1C5BF5068}" destId="{371324B0-DF91-4526-BDEC-3E3B999A7926}" srcOrd="1" destOrd="0" presId="urn:microsoft.com/office/officeart/2005/8/layout/vList6"/>
    <dgm:cxn modelId="{A61B438E-4DD9-4623-A18A-115A764E9BFD}" type="presParOf" srcId="{F7D013E3-007A-45F4-8E80-510FE121A8AD}" destId="{58504831-11C3-4F11-9C77-816ECDDE5945}" srcOrd="19" destOrd="0" presId="urn:microsoft.com/office/officeart/2005/8/layout/vList6"/>
    <dgm:cxn modelId="{C9483295-527B-43B7-91E4-3F90C1D5127E}" type="presParOf" srcId="{F7D013E3-007A-45F4-8E80-510FE121A8AD}" destId="{D02AF2FD-29F1-40CA-815C-FF901984CC49}" srcOrd="20" destOrd="0" presId="urn:microsoft.com/office/officeart/2005/8/layout/vList6"/>
    <dgm:cxn modelId="{5CE76AB6-8127-4653-B54C-AB435393FA21}" type="presParOf" srcId="{D02AF2FD-29F1-40CA-815C-FF901984CC49}" destId="{2A8E806F-F526-469B-AE4C-35243E8C6613}" srcOrd="0" destOrd="0" presId="urn:microsoft.com/office/officeart/2005/8/layout/vList6"/>
    <dgm:cxn modelId="{C03A2244-0070-44A2-A9E9-423E7F88A703}" type="presParOf" srcId="{D02AF2FD-29F1-40CA-815C-FF901984CC49}" destId="{CA3293A5-F934-459F-9DD6-32330AEA4D63}" srcOrd="1" destOrd="0" presId="urn:microsoft.com/office/officeart/2005/8/layout/vList6"/>
    <dgm:cxn modelId="{6EC8D3DD-4217-4EB3-B48B-C5FE114B9496}" type="presParOf" srcId="{F7D013E3-007A-45F4-8E80-510FE121A8AD}" destId="{FAFBC9F5-C784-4495-B383-F31BB84166EC}" srcOrd="21" destOrd="0" presId="urn:microsoft.com/office/officeart/2005/8/layout/vList6"/>
    <dgm:cxn modelId="{63C450F7-BA29-4B81-A628-303BCD0AA795}" type="presParOf" srcId="{F7D013E3-007A-45F4-8E80-510FE121A8AD}" destId="{E3FD8822-96AC-4171-80A3-3F9BF987506C}" srcOrd="22" destOrd="0" presId="urn:microsoft.com/office/officeart/2005/8/layout/vList6"/>
    <dgm:cxn modelId="{2D06AA13-4859-45C1-939E-34260920CD75}" type="presParOf" srcId="{E3FD8822-96AC-4171-80A3-3F9BF987506C}" destId="{8A4D6183-13B5-4AF5-BAA8-F0659EA8EFA5}" srcOrd="0" destOrd="0" presId="urn:microsoft.com/office/officeart/2005/8/layout/vList6"/>
    <dgm:cxn modelId="{65D24376-FB5F-484F-B0E1-3D70537D1371}" type="presParOf" srcId="{E3FD8822-96AC-4171-80A3-3F9BF987506C}" destId="{BBD27A67-F735-4CA4-86EF-D7E124A055E2}" srcOrd="1" destOrd="0" presId="urn:microsoft.com/office/officeart/2005/8/layout/vList6"/>
    <dgm:cxn modelId="{A85CF25C-EE69-4F54-8EAD-D29F20A000A8}" type="presParOf" srcId="{F7D013E3-007A-45F4-8E80-510FE121A8AD}" destId="{4130F41F-F0C7-4563-87CB-23E775B6343B}" srcOrd="23" destOrd="0" presId="urn:microsoft.com/office/officeart/2005/8/layout/vList6"/>
    <dgm:cxn modelId="{BF56CF92-C1D6-4A5E-A452-1B7C3A2D4C5E}" type="presParOf" srcId="{F7D013E3-007A-45F4-8E80-510FE121A8AD}" destId="{E82B70BB-8862-4830-9946-44F6EDF52F2B}" srcOrd="24" destOrd="0" presId="urn:microsoft.com/office/officeart/2005/8/layout/vList6"/>
    <dgm:cxn modelId="{CF9669EB-DFA2-477E-B59F-DB300B51CE9D}" type="presParOf" srcId="{E82B70BB-8862-4830-9946-44F6EDF52F2B}" destId="{C7A7C9B9-834E-4C1B-8B4A-4F8B3046732A}" srcOrd="0" destOrd="0" presId="urn:microsoft.com/office/officeart/2005/8/layout/vList6"/>
    <dgm:cxn modelId="{813C8739-3665-4EB9-BF5F-DB58C59AE5D9}" type="presParOf" srcId="{E82B70BB-8862-4830-9946-44F6EDF52F2B}" destId="{41E9F16E-2082-42A5-8541-3D27CBED19A5}" srcOrd="1" destOrd="0" presId="urn:microsoft.com/office/officeart/2005/8/layout/vList6"/>
    <dgm:cxn modelId="{E2F0AFBD-FA8B-4F3B-8F65-E48503ECFB0F}" type="presParOf" srcId="{F7D013E3-007A-45F4-8E80-510FE121A8AD}" destId="{7C321FA1-9200-4364-ABEC-145DC3BDA20E}" srcOrd="25" destOrd="0" presId="urn:microsoft.com/office/officeart/2005/8/layout/vList6"/>
    <dgm:cxn modelId="{D9C7E1D1-94BE-4854-BC97-9AF6DDBA94EA}" type="presParOf" srcId="{F7D013E3-007A-45F4-8E80-510FE121A8AD}" destId="{509C5EC1-24C2-4EBA-9AE4-B9285F148BC6}" srcOrd="26" destOrd="0" presId="urn:microsoft.com/office/officeart/2005/8/layout/vList6"/>
    <dgm:cxn modelId="{7543E1CA-A677-4D98-AA9B-F1B66BABDD2E}" type="presParOf" srcId="{509C5EC1-24C2-4EBA-9AE4-B9285F148BC6}" destId="{A0A7F83F-A92F-4C2E-9EE6-6A08C5DE8711}" srcOrd="0" destOrd="0" presId="urn:microsoft.com/office/officeart/2005/8/layout/vList6"/>
    <dgm:cxn modelId="{1E2BCBE0-3026-4B1E-88A3-E20793B42DAC}" type="presParOf" srcId="{509C5EC1-24C2-4EBA-9AE4-B9285F148BC6}" destId="{552B8F96-9A59-431D-8AAA-1B48BE21527B}" srcOrd="1" destOrd="0" presId="urn:microsoft.com/office/officeart/2005/8/layout/vList6"/>
    <dgm:cxn modelId="{175177F2-8CC3-4328-8B51-194F3287CA6D}" type="presParOf" srcId="{F7D013E3-007A-45F4-8E80-510FE121A8AD}" destId="{697CA102-041A-4607-B521-073A5225255F}" srcOrd="27" destOrd="0" presId="urn:microsoft.com/office/officeart/2005/8/layout/vList6"/>
    <dgm:cxn modelId="{CA377B68-E0C6-482F-B404-EFCB940197A1}" type="presParOf" srcId="{F7D013E3-007A-45F4-8E80-510FE121A8AD}" destId="{19A660EF-FF81-4E96-87F9-B646AC3D0E18}" srcOrd="28" destOrd="0" presId="urn:microsoft.com/office/officeart/2005/8/layout/vList6"/>
    <dgm:cxn modelId="{51099001-9C08-405C-BA10-072D074B6621}" type="presParOf" srcId="{19A660EF-FF81-4E96-87F9-B646AC3D0E18}" destId="{8B9495AA-4D88-4DAE-AB47-FB7568C5B6CF}" srcOrd="0" destOrd="0" presId="urn:microsoft.com/office/officeart/2005/8/layout/vList6"/>
    <dgm:cxn modelId="{D76B3162-8AED-44F6-90D6-6201E37E6CC2}" type="presParOf" srcId="{19A660EF-FF81-4E96-87F9-B646AC3D0E18}" destId="{4CD15835-AAA5-4109-B440-B4F911A4DEEC}" srcOrd="1" destOrd="0" presId="urn:microsoft.com/office/officeart/2005/8/layout/vList6"/>
    <dgm:cxn modelId="{8CED173C-8549-4C70-855E-FA3F317C8AF1}" type="presParOf" srcId="{F7D013E3-007A-45F4-8E80-510FE121A8AD}" destId="{94D5B9CE-8806-4238-A541-21404876D5BF}" srcOrd="29" destOrd="0" presId="urn:microsoft.com/office/officeart/2005/8/layout/vList6"/>
    <dgm:cxn modelId="{95540A21-ECFC-4E79-B4B5-7971D123AD96}" type="presParOf" srcId="{F7D013E3-007A-45F4-8E80-510FE121A8AD}" destId="{7A36DD8B-FE68-4724-A778-6A4C502D2565}" srcOrd="30" destOrd="0" presId="urn:microsoft.com/office/officeart/2005/8/layout/vList6"/>
    <dgm:cxn modelId="{A9A03FE0-2AE1-4912-BE63-C35DDB0B6740}" type="presParOf" srcId="{7A36DD8B-FE68-4724-A778-6A4C502D2565}" destId="{AAB11081-101E-41FF-B7B7-865D6B61DD85}" srcOrd="0" destOrd="0" presId="urn:microsoft.com/office/officeart/2005/8/layout/vList6"/>
    <dgm:cxn modelId="{84B510FC-78F7-4012-9AB2-4C8A87DB61F4}" type="presParOf" srcId="{7A36DD8B-FE68-4724-A778-6A4C502D2565}" destId="{9658DE69-75B3-4F56-BFCB-25EE430959A6}" srcOrd="1" destOrd="0" presId="urn:microsoft.com/office/officeart/2005/8/layout/vList6"/>
    <dgm:cxn modelId="{190DAC3B-BFA8-43F6-9FCA-1BEE2A4F23DE}" type="presParOf" srcId="{F7D013E3-007A-45F4-8E80-510FE121A8AD}" destId="{8B274A55-AF3C-4FB6-BD04-4515ADF87CA7}" srcOrd="31" destOrd="0" presId="urn:microsoft.com/office/officeart/2005/8/layout/vList6"/>
    <dgm:cxn modelId="{BDC6AEE2-E5CF-485B-81FF-6263907CD047}" type="presParOf" srcId="{F7D013E3-007A-45F4-8E80-510FE121A8AD}" destId="{1B88F344-B0F7-4CA8-A647-0301E38BB82A}" srcOrd="32" destOrd="0" presId="urn:microsoft.com/office/officeart/2005/8/layout/vList6"/>
    <dgm:cxn modelId="{5AA3FA59-2C9E-49C0-8779-54B3292FD1BC}" type="presParOf" srcId="{1B88F344-B0F7-4CA8-A647-0301E38BB82A}" destId="{792FE208-16B4-424C-95BE-16EBC87E5300}" srcOrd="0" destOrd="0" presId="urn:microsoft.com/office/officeart/2005/8/layout/vList6"/>
    <dgm:cxn modelId="{9E23EF71-A7DB-45B0-8967-4B5E523AF0ED}" type="presParOf" srcId="{1B88F344-B0F7-4CA8-A647-0301E38BB82A}" destId="{93408D8F-19D4-4E09-821E-A6B5FECD5777}" srcOrd="1" destOrd="0" presId="urn:microsoft.com/office/officeart/2005/8/layout/vList6"/>
    <dgm:cxn modelId="{958A7237-3236-4BC2-830F-764E30168A2A}" type="presParOf" srcId="{F7D013E3-007A-45F4-8E80-510FE121A8AD}" destId="{C80C1C43-C566-4AA1-9F6B-6B0DD0A6136E}" srcOrd="33" destOrd="0" presId="urn:microsoft.com/office/officeart/2005/8/layout/vList6"/>
    <dgm:cxn modelId="{8BD8C123-6E64-4D87-BAD4-28F8DC59EB28}" type="presParOf" srcId="{F7D013E3-007A-45F4-8E80-510FE121A8AD}" destId="{84240FB3-6CCF-46A3-8C2B-F941386550FE}" srcOrd="34" destOrd="0" presId="urn:microsoft.com/office/officeart/2005/8/layout/vList6"/>
    <dgm:cxn modelId="{9900168E-FF73-419D-88F9-4BEBDC7F3C1D}" type="presParOf" srcId="{84240FB3-6CCF-46A3-8C2B-F941386550FE}" destId="{EC5AD70E-A664-4540-A139-B29EABA64396}" srcOrd="0" destOrd="0" presId="urn:microsoft.com/office/officeart/2005/8/layout/vList6"/>
    <dgm:cxn modelId="{76CE6419-17BD-494E-90A8-B21E64064D1D}" type="presParOf" srcId="{84240FB3-6CCF-46A3-8C2B-F941386550FE}" destId="{7B522791-F7AA-44F1-B236-64551612DC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04086-ED54-4651-B4AA-EC1AB284BD66}">
      <dsp:nvSpPr>
        <dsp:cNvPr id="0" name=""/>
        <dsp:cNvSpPr/>
      </dsp:nvSpPr>
      <dsp:spPr>
        <a:xfrm>
          <a:off x="4129625" y="1505288"/>
          <a:ext cx="3001717" cy="796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766"/>
              </a:lnTo>
              <a:lnTo>
                <a:pt x="3001717" y="539766"/>
              </a:lnTo>
              <a:lnTo>
                <a:pt x="3001717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2C55F-8DBA-4AA1-BB5F-E77B3AF0FBBD}">
      <dsp:nvSpPr>
        <dsp:cNvPr id="0" name=""/>
        <dsp:cNvSpPr/>
      </dsp:nvSpPr>
      <dsp:spPr>
        <a:xfrm>
          <a:off x="4083905" y="1505288"/>
          <a:ext cx="91440" cy="79618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9766"/>
              </a:lnTo>
              <a:lnTo>
                <a:pt x="92558" y="539766"/>
              </a:lnTo>
              <a:lnTo>
                <a:pt x="92558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72EF0-9F89-4556-BCBF-6303989F29F2}">
      <dsp:nvSpPr>
        <dsp:cNvPr id="0" name=""/>
        <dsp:cNvSpPr/>
      </dsp:nvSpPr>
      <dsp:spPr>
        <a:xfrm>
          <a:off x="1221585" y="1505288"/>
          <a:ext cx="2908040" cy="796181"/>
        </a:xfrm>
        <a:custGeom>
          <a:avLst/>
          <a:gdLst/>
          <a:ahLst/>
          <a:cxnLst/>
          <a:rect l="0" t="0" r="0" b="0"/>
          <a:pathLst>
            <a:path>
              <a:moveTo>
                <a:pt x="2908040" y="0"/>
              </a:moveTo>
              <a:lnTo>
                <a:pt x="2908040" y="539766"/>
              </a:lnTo>
              <a:lnTo>
                <a:pt x="0" y="539766"/>
              </a:lnTo>
              <a:lnTo>
                <a:pt x="0" y="7961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B3B24E-E517-460F-B357-83FB6F569789}">
      <dsp:nvSpPr>
        <dsp:cNvPr id="0" name=""/>
        <dsp:cNvSpPr/>
      </dsp:nvSpPr>
      <dsp:spPr>
        <a:xfrm>
          <a:off x="1872207" y="298611"/>
          <a:ext cx="4514835" cy="1206677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Georgia" panose="02040502050405020303" pitchFamily="18" charset="0"/>
            </a:rPr>
            <a:t>Доходы бюджета </a:t>
          </a:r>
          <a:r>
            <a:rPr lang="ru-RU" sz="1800" kern="1200" dirty="0" smtClean="0">
              <a:latin typeface="Georgia" panose="02040502050405020303" pitchFamily="18" charset="0"/>
            </a:rPr>
            <a:t>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smtClean="0">
              <a:latin typeface="Georgia" panose="02040502050405020303" pitchFamily="18" charset="0"/>
            </a:rPr>
            <a:t>поступающие в бюджет городского округа Домодедово денежные средства</a:t>
          </a:r>
          <a:endParaRPr lang="ru-RU" sz="1800" kern="1200" dirty="0">
            <a:latin typeface="Georgia" panose="02040502050405020303" pitchFamily="18" charset="0"/>
          </a:endParaRPr>
        </a:p>
      </dsp:txBody>
      <dsp:txXfrm>
        <a:off x="1872207" y="298611"/>
        <a:ext cx="4514835" cy="1206677"/>
      </dsp:txXfrm>
    </dsp:sp>
    <dsp:sp modelId="{8691BD35-EF84-47C0-8650-B39004D645CE}">
      <dsp:nvSpPr>
        <dsp:cNvPr id="0" name=""/>
        <dsp:cNvSpPr/>
      </dsp:nvSpPr>
      <dsp:spPr>
        <a:xfrm>
          <a:off x="560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налоговые доходы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часть доходов граждан и организаций, которые они обязаны уплачивать государству (например земельный налог, налоги на имущество и т.д.)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60" y="2301469"/>
        <a:ext cx="2442048" cy="1221024"/>
      </dsp:txXfrm>
    </dsp:sp>
    <dsp:sp modelId="{5F22BBB5-7557-46CA-83DA-E70A2236AB2E}">
      <dsp:nvSpPr>
        <dsp:cNvPr id="0" name=""/>
        <dsp:cNvSpPr/>
      </dsp:nvSpPr>
      <dsp:spPr>
        <a:xfrm>
          <a:off x="2955439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неналоговые доходы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платежи за пользование государственным и муниципальным имуществом, платежи в виде штрафов, санкций за нарушение законодательства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2955439" y="2301469"/>
        <a:ext cx="2442048" cy="1221024"/>
      </dsp:txXfrm>
    </dsp:sp>
    <dsp:sp modelId="{845955BB-0151-491A-BD4F-FE6A502991C3}">
      <dsp:nvSpPr>
        <dsp:cNvPr id="0" name=""/>
        <dsp:cNvSpPr/>
      </dsp:nvSpPr>
      <dsp:spPr>
        <a:xfrm>
          <a:off x="5910318" y="2301469"/>
          <a:ext cx="2442048" cy="1221024"/>
        </a:xfrm>
        <a:prstGeom prst="rect">
          <a:avLst/>
        </a:prstGeom>
        <a:solidFill>
          <a:schemeClr val="accent1"/>
        </a:solidFill>
        <a:ln w="63500" cap="flat" cmpd="thickThin" algn="ctr">
          <a:solidFill>
            <a:schemeClr val="l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>
              <a:latin typeface="Georgia" panose="02040502050405020303" pitchFamily="18" charset="0"/>
            </a:rPr>
            <a:t>безвозмездные поступления</a:t>
          </a:r>
          <a:r>
            <a:rPr lang="ru-RU" sz="1100" b="0" i="1" kern="1200" dirty="0" smtClean="0">
              <a:latin typeface="Georgia" panose="02040502050405020303" pitchFamily="18" charset="0"/>
            </a:rPr>
            <a:t> 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1" kern="1200" dirty="0" smtClean="0">
              <a:latin typeface="Georgia" panose="02040502050405020303" pitchFamily="18" charset="0"/>
            </a:rPr>
            <a:t>– денежные средства из других бюджетов бюджетной системы (в виде межбюджетных трансфертов), а также от физических и юридических лиц (в том числе добровольные пожертвования)</a:t>
          </a:r>
          <a:endParaRPr lang="ru-RU" sz="1100" kern="1200" dirty="0">
            <a:latin typeface="Georgia" panose="02040502050405020303" pitchFamily="18" charset="0"/>
          </a:endParaRPr>
        </a:p>
      </dsp:txBody>
      <dsp:txXfrm>
        <a:off x="5910318" y="2301469"/>
        <a:ext cx="2442048" cy="1221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F4DFC7-3EBC-4168-BAF1-24B99E3D5869}">
      <dsp:nvSpPr>
        <dsp:cNvPr id="0" name=""/>
        <dsp:cNvSpPr/>
      </dsp:nvSpPr>
      <dsp:spPr>
        <a:xfrm>
          <a:off x="2520288" y="2250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 городского округа Домодедово</a:t>
          </a:r>
          <a:endParaRPr lang="ru-RU" sz="1100" kern="1200" dirty="0"/>
        </a:p>
      </dsp:txBody>
      <dsp:txXfrm>
        <a:off x="2520288" y="37403"/>
        <a:ext cx="4789096" cy="210918"/>
      </dsp:txXfrm>
    </dsp:sp>
    <dsp:sp modelId="{A4DA6644-823F-4DA4-B441-51C150CCC0D9}">
      <dsp:nvSpPr>
        <dsp:cNvPr id="0" name=""/>
        <dsp:cNvSpPr/>
      </dsp:nvSpPr>
      <dsp:spPr>
        <a:xfrm>
          <a:off x="742748" y="2250"/>
          <a:ext cx="1777539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7 635,2   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(85,2%)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476" y="15978"/>
        <a:ext cx="1750083" cy="253768"/>
      </dsp:txXfrm>
    </dsp:sp>
    <dsp:sp modelId="{EF3E8D9B-4D5C-472B-B350-46FA45F038D6}">
      <dsp:nvSpPr>
        <dsp:cNvPr id="0" name=""/>
        <dsp:cNvSpPr/>
      </dsp:nvSpPr>
      <dsp:spPr>
        <a:xfrm>
          <a:off x="2498229" y="311596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346749"/>
        <a:ext cx="4789096" cy="210918"/>
      </dsp:txXfrm>
    </dsp:sp>
    <dsp:sp modelId="{CB5544C9-DEFB-49CA-8789-E60BBE9ED6F6}">
      <dsp:nvSpPr>
        <dsp:cNvPr id="0" name=""/>
        <dsp:cNvSpPr/>
      </dsp:nvSpPr>
      <dsp:spPr>
        <a:xfrm>
          <a:off x="764806" y="311596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651 656,3 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325324"/>
        <a:ext cx="1705967" cy="253768"/>
      </dsp:txXfrm>
    </dsp:sp>
    <dsp:sp modelId="{0FB3533A-8BBE-462E-B518-BE8FDBD01567}">
      <dsp:nvSpPr>
        <dsp:cNvPr id="0" name=""/>
        <dsp:cNvSpPr/>
      </dsp:nvSpPr>
      <dsp:spPr>
        <a:xfrm>
          <a:off x="2498229" y="620943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образования и воспитания в городском округе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656096"/>
        <a:ext cx="4789096" cy="210918"/>
      </dsp:txXfrm>
    </dsp:sp>
    <dsp:sp modelId="{AB6F5C39-3946-413A-BE2D-C758954BC2C3}">
      <dsp:nvSpPr>
        <dsp:cNvPr id="0" name=""/>
        <dsp:cNvSpPr/>
      </dsp:nvSpPr>
      <dsp:spPr>
        <a:xfrm>
          <a:off x="764806" y="620943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4 087 299,1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(98,0%)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634671"/>
        <a:ext cx="1705967" cy="253768"/>
      </dsp:txXfrm>
    </dsp:sp>
    <dsp:sp modelId="{370869FB-CF7A-4F26-BF37-68484D261832}">
      <dsp:nvSpPr>
        <dsp:cNvPr id="0" name=""/>
        <dsp:cNvSpPr/>
      </dsp:nvSpPr>
      <dsp:spPr>
        <a:xfrm>
          <a:off x="2498229" y="933147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защита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968300"/>
        <a:ext cx="4789096" cy="210918"/>
      </dsp:txXfrm>
    </dsp:sp>
    <dsp:sp modelId="{B4B64F95-4CC2-4E68-AFEF-AF3B7CF5228C}">
      <dsp:nvSpPr>
        <dsp:cNvPr id="0" name=""/>
        <dsp:cNvSpPr/>
      </dsp:nvSpPr>
      <dsp:spPr>
        <a:xfrm>
          <a:off x="764806" y="930290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140 118,2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944018"/>
        <a:ext cx="1705967" cy="253768"/>
      </dsp:txXfrm>
    </dsp:sp>
    <dsp:sp modelId="{F8BD5563-281E-4387-9BFA-9755847DC452}">
      <dsp:nvSpPr>
        <dsp:cNvPr id="0" name=""/>
        <dsp:cNvSpPr/>
      </dsp:nvSpPr>
      <dsp:spPr>
        <a:xfrm>
          <a:off x="2498229" y="1239636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Спорт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1274789"/>
        <a:ext cx="4789096" cy="210918"/>
      </dsp:txXfrm>
    </dsp:sp>
    <dsp:sp modelId="{2746F9D5-A47B-460D-BFBA-9B05FD60A746}">
      <dsp:nvSpPr>
        <dsp:cNvPr id="0" name=""/>
        <dsp:cNvSpPr/>
      </dsp:nvSpPr>
      <dsp:spPr>
        <a:xfrm>
          <a:off x="764806" y="1239636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210 474,4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(96,4%)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1253364"/>
        <a:ext cx="1705967" cy="253768"/>
      </dsp:txXfrm>
    </dsp:sp>
    <dsp:sp modelId="{6CA393D1-1264-4922-B0AC-4B76854C2717}">
      <dsp:nvSpPr>
        <dsp:cNvPr id="0" name=""/>
        <dsp:cNvSpPr/>
      </dsp:nvSpPr>
      <dsp:spPr>
        <a:xfrm>
          <a:off x="2520288" y="1548983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сельского хозяйства городского округа Домодедово</a:t>
          </a:r>
          <a:endParaRPr lang="ru-RU" sz="1000" kern="1200" dirty="0"/>
        </a:p>
      </dsp:txBody>
      <dsp:txXfrm>
        <a:off x="2520288" y="1584136"/>
        <a:ext cx="4789096" cy="210918"/>
      </dsp:txXfrm>
    </dsp:sp>
    <dsp:sp modelId="{E33EA90F-447E-4F76-B37B-7FD82A37B967}">
      <dsp:nvSpPr>
        <dsp:cNvPr id="0" name=""/>
        <dsp:cNvSpPr/>
      </dsp:nvSpPr>
      <dsp:spPr>
        <a:xfrm>
          <a:off x="742748" y="1548983"/>
          <a:ext cx="1777539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4 510,3  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(65,8%)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476" y="1562711"/>
        <a:ext cx="1750083" cy="253768"/>
      </dsp:txXfrm>
    </dsp:sp>
    <dsp:sp modelId="{CF2BE204-88D3-4FA7-9860-4E0B3A915A4F}">
      <dsp:nvSpPr>
        <dsp:cNvPr id="0" name=""/>
        <dsp:cNvSpPr/>
      </dsp:nvSpPr>
      <dsp:spPr>
        <a:xfrm>
          <a:off x="2498229" y="1858329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 и окружающая среда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1893482"/>
        <a:ext cx="4789096" cy="210918"/>
      </dsp:txXfrm>
    </dsp:sp>
    <dsp:sp modelId="{F05E8430-1947-4C52-BAD2-4F643AB377B4}">
      <dsp:nvSpPr>
        <dsp:cNvPr id="0" name=""/>
        <dsp:cNvSpPr/>
      </dsp:nvSpPr>
      <dsp:spPr>
        <a:xfrm>
          <a:off x="764806" y="1858329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45 728,0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(94,1%)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1872057"/>
        <a:ext cx="1705967" cy="253768"/>
      </dsp:txXfrm>
    </dsp:sp>
    <dsp:sp modelId="{72629B72-585F-4A9E-BF0C-F5CFB7AC3AF2}">
      <dsp:nvSpPr>
        <dsp:cNvPr id="0" name=""/>
        <dsp:cNvSpPr/>
      </dsp:nvSpPr>
      <dsp:spPr>
        <a:xfrm>
          <a:off x="2498229" y="2167676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Безопасность населения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2202829"/>
        <a:ext cx="4789096" cy="210918"/>
      </dsp:txXfrm>
    </dsp:sp>
    <dsp:sp modelId="{77BE2F95-FE92-4D4A-BE2D-C9D18E836906}">
      <dsp:nvSpPr>
        <dsp:cNvPr id="0" name=""/>
        <dsp:cNvSpPr/>
      </dsp:nvSpPr>
      <dsp:spPr>
        <a:xfrm>
          <a:off x="764806" y="2167676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138 227,9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(94,0%)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2181404"/>
        <a:ext cx="1705967" cy="253768"/>
      </dsp:txXfrm>
    </dsp:sp>
    <dsp:sp modelId="{D40B660F-B438-49B0-B30E-8D3E93DBBB86}">
      <dsp:nvSpPr>
        <dsp:cNvPr id="0" name=""/>
        <dsp:cNvSpPr/>
      </dsp:nvSpPr>
      <dsp:spPr>
        <a:xfrm>
          <a:off x="2520288" y="2477022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инженерной инфраструктуры и </a:t>
          </a:r>
          <a:r>
            <a:rPr lang="ru-RU" sz="1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энергоэффективности</a:t>
          </a: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городского округа Домодедово</a:t>
          </a:r>
          <a:endParaRPr lang="ru-RU" sz="1000" kern="1200" dirty="0"/>
        </a:p>
      </dsp:txBody>
      <dsp:txXfrm>
        <a:off x="2520288" y="2512175"/>
        <a:ext cx="4789096" cy="210918"/>
      </dsp:txXfrm>
    </dsp:sp>
    <dsp:sp modelId="{54B95005-01C7-4F66-8E7D-8888F194BF36}">
      <dsp:nvSpPr>
        <dsp:cNvPr id="0" name=""/>
        <dsp:cNvSpPr/>
      </dsp:nvSpPr>
      <dsp:spPr>
        <a:xfrm>
          <a:off x="742748" y="2477022"/>
          <a:ext cx="1777539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17 709,5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(16,1%)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476" y="2490750"/>
        <a:ext cx="1750083" cy="253768"/>
      </dsp:txXfrm>
    </dsp:sp>
    <dsp:sp modelId="{371324B0-DF91-4526-BDEC-3E3B999A7926}">
      <dsp:nvSpPr>
        <dsp:cNvPr id="0" name=""/>
        <dsp:cNvSpPr/>
      </dsp:nvSpPr>
      <dsp:spPr>
        <a:xfrm>
          <a:off x="2498229" y="2786369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"Жилище"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2821522"/>
        <a:ext cx="4789096" cy="210918"/>
      </dsp:txXfrm>
    </dsp:sp>
    <dsp:sp modelId="{5E217489-CCF2-4916-B892-F4E1AAA78862}">
      <dsp:nvSpPr>
        <dsp:cNvPr id="0" name=""/>
        <dsp:cNvSpPr/>
      </dsp:nvSpPr>
      <dsp:spPr>
        <a:xfrm>
          <a:off x="764806" y="2786369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83 522,0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(99,7%)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2800097"/>
        <a:ext cx="1705967" cy="253768"/>
      </dsp:txXfrm>
    </dsp:sp>
    <dsp:sp modelId="{CA3293A5-F934-459F-9DD6-32330AEA4D63}">
      <dsp:nvSpPr>
        <dsp:cNvPr id="0" name=""/>
        <dsp:cNvSpPr/>
      </dsp:nvSpPr>
      <dsp:spPr>
        <a:xfrm>
          <a:off x="2498229" y="3095715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современной комфортной городской среды 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3130868"/>
        <a:ext cx="4789096" cy="210918"/>
      </dsp:txXfrm>
    </dsp:sp>
    <dsp:sp modelId="{2A8E806F-F526-469B-AE4C-35243E8C6613}">
      <dsp:nvSpPr>
        <dsp:cNvPr id="0" name=""/>
        <dsp:cNvSpPr/>
      </dsp:nvSpPr>
      <dsp:spPr>
        <a:xfrm>
          <a:off x="764806" y="3095715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643 596,1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(90,7%)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3109443"/>
        <a:ext cx="1705967" cy="253768"/>
      </dsp:txXfrm>
    </dsp:sp>
    <dsp:sp modelId="{BBD27A67-F735-4CA4-86EF-D7E124A055E2}">
      <dsp:nvSpPr>
        <dsp:cNvPr id="0" name=""/>
        <dsp:cNvSpPr/>
      </dsp:nvSpPr>
      <dsp:spPr>
        <a:xfrm>
          <a:off x="2498229" y="3405062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Предпринимательство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3440215"/>
        <a:ext cx="4789096" cy="210918"/>
      </dsp:txXfrm>
    </dsp:sp>
    <dsp:sp modelId="{8A4D6183-13B5-4AF5-BAA8-F0659EA8EFA5}">
      <dsp:nvSpPr>
        <dsp:cNvPr id="0" name=""/>
        <dsp:cNvSpPr/>
      </dsp:nvSpPr>
      <dsp:spPr>
        <a:xfrm>
          <a:off x="764806" y="3405062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3 102,6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3418790"/>
        <a:ext cx="1705967" cy="253768"/>
      </dsp:txXfrm>
    </dsp:sp>
    <dsp:sp modelId="{41E9F16E-2082-42A5-8541-3D27CBED19A5}">
      <dsp:nvSpPr>
        <dsp:cNvPr id="0" name=""/>
        <dsp:cNvSpPr/>
      </dsp:nvSpPr>
      <dsp:spPr>
        <a:xfrm>
          <a:off x="2498229" y="3714408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Управление имуществом и муниципальными финансами городского округа Домодедово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3749561"/>
        <a:ext cx="4789096" cy="210918"/>
      </dsp:txXfrm>
    </dsp:sp>
    <dsp:sp modelId="{C7A7C9B9-834E-4C1B-8B4A-4F8B3046732A}">
      <dsp:nvSpPr>
        <dsp:cNvPr id="0" name=""/>
        <dsp:cNvSpPr/>
      </dsp:nvSpPr>
      <dsp:spPr>
        <a:xfrm>
          <a:off x="764806" y="3714408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1 089 684,7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(95,9%)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3728136"/>
        <a:ext cx="1705967" cy="253768"/>
      </dsp:txXfrm>
    </dsp:sp>
    <dsp:sp modelId="{552B8F96-9A59-431D-8AAA-1B48BE21527B}">
      <dsp:nvSpPr>
        <dsp:cNvPr id="0" name=""/>
        <dsp:cNvSpPr/>
      </dsp:nvSpPr>
      <dsp:spPr>
        <a:xfrm>
          <a:off x="2498229" y="4023755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институтов гражданского общества, повышения эффективности местного самоуправления и реализации молодежной политики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4058908"/>
        <a:ext cx="4789096" cy="210918"/>
      </dsp:txXfrm>
    </dsp:sp>
    <dsp:sp modelId="{A0A7F83F-A92F-4C2E-9EE6-6A08C5DE8711}">
      <dsp:nvSpPr>
        <dsp:cNvPr id="0" name=""/>
        <dsp:cNvSpPr/>
      </dsp:nvSpPr>
      <dsp:spPr>
        <a:xfrm>
          <a:off x="764806" y="4023755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130 969,3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(96,3%)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4037483"/>
        <a:ext cx="1705967" cy="253768"/>
      </dsp:txXfrm>
    </dsp:sp>
    <dsp:sp modelId="{4CD15835-AAA5-4109-B440-B4F911A4DEEC}">
      <dsp:nvSpPr>
        <dsp:cNvPr id="0" name=""/>
        <dsp:cNvSpPr/>
      </dsp:nvSpPr>
      <dsp:spPr>
        <a:xfrm>
          <a:off x="2498229" y="4333101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и функционирование дорожно-транспортного комплекса городского округа Домодедово 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4368254"/>
        <a:ext cx="4789096" cy="210918"/>
      </dsp:txXfrm>
    </dsp:sp>
    <dsp:sp modelId="{8B9495AA-4D88-4DAE-AB47-FB7568C5B6CF}">
      <dsp:nvSpPr>
        <dsp:cNvPr id="0" name=""/>
        <dsp:cNvSpPr/>
      </dsp:nvSpPr>
      <dsp:spPr>
        <a:xfrm>
          <a:off x="764806" y="4333101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487 164,9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(96,8%)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4346829"/>
        <a:ext cx="1705967" cy="253768"/>
      </dsp:txXfrm>
    </dsp:sp>
    <dsp:sp modelId="{9658DE69-75B3-4F56-BFCB-25EE430959A6}">
      <dsp:nvSpPr>
        <dsp:cNvPr id="0" name=""/>
        <dsp:cNvSpPr/>
      </dsp:nvSpPr>
      <dsp:spPr>
        <a:xfrm>
          <a:off x="2520288" y="4642448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Цифровое муниципальное образование городского округа Домодедово</a:t>
          </a:r>
          <a:endParaRPr lang="ru-RU" sz="1000" kern="1200" dirty="0"/>
        </a:p>
      </dsp:txBody>
      <dsp:txXfrm>
        <a:off x="2520288" y="4677601"/>
        <a:ext cx="4789096" cy="210918"/>
      </dsp:txXfrm>
    </dsp:sp>
    <dsp:sp modelId="{AAB11081-101E-41FF-B7B7-865D6B61DD85}">
      <dsp:nvSpPr>
        <dsp:cNvPr id="0" name=""/>
        <dsp:cNvSpPr/>
      </dsp:nvSpPr>
      <dsp:spPr>
        <a:xfrm>
          <a:off x="742748" y="4642448"/>
          <a:ext cx="1777539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180 273,4     </a:t>
          </a:r>
          <a:r>
            <a:rPr lang="ru-RU" sz="1200" b="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(90,9%)</a:t>
          </a:r>
          <a:endParaRPr lang="ru-RU" sz="1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6476" y="4656176"/>
        <a:ext cx="1750083" cy="253768"/>
      </dsp:txXfrm>
    </dsp:sp>
    <dsp:sp modelId="{93408D8F-19D4-4E09-821E-A6B5FECD5777}">
      <dsp:nvSpPr>
        <dsp:cNvPr id="0" name=""/>
        <dsp:cNvSpPr/>
      </dsp:nvSpPr>
      <dsp:spPr>
        <a:xfrm>
          <a:off x="2498229" y="4951794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Архитектура и градостроительство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4986947"/>
        <a:ext cx="4789096" cy="210918"/>
      </dsp:txXfrm>
    </dsp:sp>
    <dsp:sp modelId="{792FE208-16B4-424C-95BE-16EBC87E5300}">
      <dsp:nvSpPr>
        <dsp:cNvPr id="0" name=""/>
        <dsp:cNvSpPr/>
      </dsp:nvSpPr>
      <dsp:spPr>
        <a:xfrm>
          <a:off x="764806" y="4951794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19 392,6 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(92,8%)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4965522"/>
        <a:ext cx="1705967" cy="253768"/>
      </dsp:txXfrm>
    </dsp:sp>
    <dsp:sp modelId="{7B522791-F7AA-44F1-B236-64551612DCC3}">
      <dsp:nvSpPr>
        <dsp:cNvPr id="0" name=""/>
        <dsp:cNvSpPr/>
      </dsp:nvSpPr>
      <dsp:spPr>
        <a:xfrm>
          <a:off x="2498229" y="5260775"/>
          <a:ext cx="4894555" cy="28122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Строительство объектов социальной инфраструктуры городского округа Домодедово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8229" y="5295928"/>
        <a:ext cx="4789096" cy="210918"/>
      </dsp:txXfrm>
    </dsp:sp>
    <dsp:sp modelId="{EC5AD70E-A664-4540-A139-B29EABA64396}">
      <dsp:nvSpPr>
        <dsp:cNvPr id="0" name=""/>
        <dsp:cNvSpPr/>
      </dsp:nvSpPr>
      <dsp:spPr>
        <a:xfrm>
          <a:off x="764806" y="5261141"/>
          <a:ext cx="1733423" cy="2812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167 017,3    </a:t>
          </a:r>
          <a:r>
            <a:rPr lang="ru-RU" sz="12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(77,5%)</a:t>
          </a:r>
          <a:endParaRPr lang="ru-RU" sz="1200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8534" y="5274869"/>
        <a:ext cx="1705967" cy="2537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0.00087</cdr:x>
      <cdr:y>0</cdr:y>
    </cdr:from>
    <cdr:to>
      <cdr:x>0.11476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88" y="-1052736"/>
          <a:ext cx="936091" cy="43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2020 год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E10CA7-BBEA-4EF3-884B-0B0CF035B57D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7713"/>
            <a:ext cx="4967287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58F918-3DDE-4F17-AE4B-9517557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9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87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7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2BBFA-BBA3-4040-B994-6DE3EBBF427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8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190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781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877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62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30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58F918-3DDE-4F17-AE4B-951755776326}" type="slidenum">
              <a:rPr lang="ru-RU" smtClean="0"/>
              <a:pPr>
                <a:defRPr/>
              </a:pPr>
              <a:t>74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8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804D913-ADC6-40DF-BB74-8E58EF4FEC5A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3CBABEE-18B9-4A1F-B645-068F7FB3F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07A2-CF8C-4D1A-BE48-40644E7714D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AB24E-A641-49BD-BDA8-9A638EFBA7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FBB0A-3B58-4C5A-9506-3F83057CCF6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99585-26AC-4D80-99D4-027223101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DD802-1231-44EB-852B-231C8C1F6B3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3CAE6-66AD-44FD-8403-CE839602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721BBA-0082-434D-8870-D5FF261B7EA8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A6DB5-3BC6-432B-B49D-B976DA954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33D3A-A907-4191-BB28-3A54E70ED366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71872-639A-42D6-8134-2D81ACED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64BC22-80D9-4F55-BA6A-75EAC49D7634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AD031-5DA8-4977-A462-E56665B77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9036-69FB-41C2-8480-24B09DD4E1AB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564E-6B50-42EB-8319-DB5BAAE09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05773-0A16-489B-893A-BDEBF5D34F2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9139-32FF-4697-A2E7-9B0D52055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5E424A-D11A-4D8F-AB02-E29BD7FE3B9E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41442E-B78C-45A5-B5EA-2B978FF5B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53EAE9C-3C1B-4EBA-9DD4-B7F8FDE35E67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D07D64-14B7-4744-BC55-36C4962C7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5805D39-F4CA-4905-A79C-564E13AF9B42}" type="datetimeFigureOut">
              <a:rPr lang="ru-RU"/>
              <a:pPr>
                <a:defRPr/>
              </a:pPr>
              <a:t>26.12.2024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D700E-8A6F-4FEA-A2B9-1B66F0207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0" r:id="rId2"/>
    <p:sldLayoutId id="2147483697" r:id="rId3"/>
    <p:sldLayoutId id="2147483691" r:id="rId4"/>
    <p:sldLayoutId id="2147483698" r:id="rId5"/>
    <p:sldLayoutId id="2147483692" r:id="rId6"/>
    <p:sldLayoutId id="2147483693" r:id="rId7"/>
    <p:sldLayoutId id="2147483699" r:id="rId8"/>
    <p:sldLayoutId id="2147483700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3" Type="http://schemas.openxmlformats.org/officeDocument/2006/relationships/hyperlink" Target="mailto:dmdd_finuprv@mosreg.ru" TargetMode="External"/><Relationship Id="rId2" Type="http://schemas.openxmlformats.org/officeDocument/2006/relationships/hyperlink" Target="mailto:finupr@domod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279038E7A039D1852E6695F77BB2F1748ACE4E09F6EC7D6B864247EDD032CCE845EE08D03B618FFB6A52A9310J4fD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0C12BAE6E1420AF2113415339012614C11561CC51C55FCD68836CFDDEED4D96541559713BD7F408kD2C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40C12BAE6E1420AF2113415339012614C11561CC50C55FCD68836CFDDEkE2DG" TargetMode="External"/><Relationship Id="rId5" Type="http://schemas.openxmlformats.org/officeDocument/2006/relationships/hyperlink" Target="consultantplus://offline/ref=40C12BAE6E1420AF2113415339012614C01C60CC5AC75FCD68836CFDDEkE2DG" TargetMode="External"/><Relationship Id="rId4" Type="http://schemas.openxmlformats.org/officeDocument/2006/relationships/hyperlink" Target="consultantplus://offline/ref=40C12BAE6E1420AF2113415339012614C31665C352CE02C760DA60FFD9E21281535C55703BD7F4k028G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Бюджет для граждан на основании проекта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Решения Совета депутатов городского округа Домодедово </a:t>
            </a:r>
            <a:r>
              <a:rPr lang="ru-RU" sz="2400" dirty="0">
                <a:latin typeface="Georgia" panose="02040502050405020303" pitchFamily="18" charset="0"/>
              </a:rPr>
              <a:t>«Об отчете об исполнении бюджета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>
                <a:latin typeface="Georgia" panose="02040502050405020303" pitchFamily="18" charset="0"/>
              </a:rPr>
              <a:t>городского округа Домодедово за </a:t>
            </a:r>
            <a:r>
              <a:rPr lang="ru-RU" sz="2400" dirty="0" smtClean="0">
                <a:latin typeface="Georgia" panose="02040502050405020303" pitchFamily="18" charset="0"/>
              </a:rPr>
              <a:t>2020 </a:t>
            </a:r>
            <a:r>
              <a:rPr lang="ru-RU" sz="2400" dirty="0">
                <a:latin typeface="Georgia" panose="02040502050405020303" pitchFamily="18" charset="0"/>
              </a:rPr>
              <a:t>год»</a:t>
            </a:r>
            <a:br>
              <a:rPr lang="ru-RU" sz="2400" dirty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 </a:t>
            </a:r>
            <a:endParaRPr lang="ru-RU" sz="2400" dirty="0">
              <a:latin typeface="Georgia" panose="02040502050405020303" pitchFamily="18" charset="0"/>
            </a:endParaRPr>
          </a:p>
        </p:txBody>
      </p:sp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88913"/>
            <a:ext cx="863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58646934"/>
              </p:ext>
            </p:extLst>
          </p:nvPr>
        </p:nvGraphicFramePr>
        <p:xfrm>
          <a:off x="395536" y="260648"/>
          <a:ext cx="835292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03297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66589"/>
              </p:ext>
            </p:extLst>
          </p:nvPr>
        </p:nvGraphicFramePr>
        <p:xfrm>
          <a:off x="395536" y="908720"/>
          <a:ext cx="8208911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84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3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- 1 089 684,7 тыс. руб.             (95,95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10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08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Исключение незаконных решений по земле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было допущено 67 инцидентов при подготовке проекта решения.  Ведется работа по улучшению качества предоставления услуг</a:t>
                      </a:r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24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недвижимого имущества, поставленных на кадастровый учет от выявленных земельных участков с объектами без прав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8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земельного налога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8047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22511"/>
              </p:ext>
            </p:extLst>
          </p:nvPr>
        </p:nvGraphicFramePr>
        <p:xfrm>
          <a:off x="395536" y="908721"/>
          <a:ext cx="8424935" cy="4693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- 1 089 684,7 тыс. руб.               (95,95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73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05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объектов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недвижимости,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которых адреса приведены структуре федеральной информационной адресной системе, внесены в федеральную информационную адресную систему и имеют географические координаты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5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проведенных аукционов на право заключения договоров аренды земельных участков для субъектов малого и среднего предпринимательства от общего количества таких торгов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проведение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аукционов на право заключения договоров аренды земельных участков для субъектов малого и среднего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предпринимательства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не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проводилось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87925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395536" y="274638"/>
            <a:ext cx="7834064" cy="6334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13883"/>
              </p:ext>
            </p:extLst>
          </p:nvPr>
        </p:nvGraphicFramePr>
        <p:xfrm>
          <a:off x="395535" y="908721"/>
          <a:ext cx="8136906" cy="5002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3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4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9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813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- 1 089 684,7 тыс. руб.                 (95,95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02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III  «Совершенствование муниципальной службы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служащих, прошедших обучение по программам профессиональной переподготовки и повышения квалификации от общего числа муниципальных служащих Администрации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25,58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572">
                <a:tc gridSpan="6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IV  «Управление муниципальными финансами 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48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Увеличение налоговых доходов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-0,026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налоговых доходов за 2020 год по сравнению с 2019 годом связано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пандемией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COVID-19, которая повлекла за собой значительное снижение поступлений налоговых платежей в бюджеты всех уровней.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63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объема расходов на обслуживание муниципального долга городского округа Домодедово к объему расходов бюджета городского округа Домодедово (за исключением объема расходов, которые осуществляются за счет субвенций, предоставляемых из бюджетов бюджетной системы Российской Федерации), на уровне, не превышающем 5 %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0,70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78676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3835"/>
              </p:ext>
            </p:extLst>
          </p:nvPr>
        </p:nvGraphicFramePr>
        <p:xfrm>
          <a:off x="395535" y="908721"/>
          <a:ext cx="8424937" cy="5092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8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3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5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24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89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«Управление имуществом и муниципальными финансами» - 1 089 684,7 тыс. руб.               (95,95 %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8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III  «Совершенствование муниципальной службы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02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доли налоговой задолженности к собственным налоговым поступлениям в консолидированный бюджет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вызванной  распространением  новой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инфекции ,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увеличилась задолженность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плательщиков, 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также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был наложен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мораторий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проведение комиссий по увеличению налогового потенциала в части снижения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налоговой задолженности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отношения дефицита бюджета городского округа Домодедово к общему годовому объему доходов бюджета городского округа Домодедово без учета объема безвозмездных поступлений и (или) поступлений налоговых доходов по дополнительным нормативам отчислений в отчетном финансовом году не превышающим 10% к 2024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отсутствия кредиторской задолженности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7962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337300"/>
              </p:ext>
            </p:extLst>
          </p:nvPr>
        </p:nvGraphicFramePr>
        <p:xfrm>
          <a:off x="395535" y="908721"/>
          <a:ext cx="8208912" cy="4657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9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4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621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- 145 774,76 тыс. руб. (96,1%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системы информирования населения о деятельности органов местного самоуправления Московской области, создание доступной современной </a:t>
                      </a: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медиасреды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4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Информирование населения через СМИ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информированности населения в социальных сетях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6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незаконных рекламных конструкций, установленных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Демонтаж 5-ти рекламных конструкций перенесен на 2021 год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задолженности в муниципальный бюджет по платежам за установку и эксплуатацию рекламных конструкций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Имеется задолженность в муниципальный бюджет по платежам за установку и эксплуатацию рекламных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конструкций.  Рассматривается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дело о взыскании задолженности в судебном порядке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, возбуждено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исполнительное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производство. 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215942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23950"/>
              </p:ext>
            </p:extLst>
          </p:nvPr>
        </p:nvGraphicFramePr>
        <p:xfrm>
          <a:off x="323527" y="908721"/>
          <a:ext cx="8280920" cy="5333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26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 145 774,76 тыс. руб. (96,1%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«Эффективное местное самоуправление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проектов, реализованных на основании заявок жителей Московской области в рамках применения практик инициативного бюджетирования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2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вовлеченных в добровольческую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вызванной  распространением 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 инфекции 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 граждан были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вовлечены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добровольческую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деятельность</a:t>
                      </a:r>
                      <a:r>
                        <a:rPr lang="ru-RU" sz="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(план -29466 человек).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молодежи, задействованной в мероприятиях по вовлечению в творческую деятельность, от общего числа молодежи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58914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789305"/>
              </p:ext>
            </p:extLst>
          </p:nvPr>
        </p:nvGraphicFramePr>
        <p:xfrm>
          <a:off x="395535" y="908721"/>
          <a:ext cx="8352928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057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5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7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институтов гражданского общества, повышение эффективности местного самоуправления и реализации молодежной политики» - 145 774,76 тыс. руб. (96,1%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0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студентов, вовлеченных в клубное студенческое движение,  от общего числа студентов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53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 «Развитие туризма в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44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туристических маршрутов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0396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334685"/>
              </p:ext>
            </p:extLst>
          </p:nvPr>
        </p:nvGraphicFramePr>
        <p:xfrm>
          <a:off x="395535" y="908719"/>
          <a:ext cx="8208912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545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4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- 487 164,9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5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Пассажирский транспорт общего пользования»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26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поездок, оплаченных посредством безналичных расчётов, в общем количестве оплаченных пассажирами поездок на конец года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04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Соблюдение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расписания на автобусных маршрутах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48789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54487"/>
              </p:ext>
            </p:extLst>
          </p:nvPr>
        </p:nvGraphicFramePr>
        <p:xfrm>
          <a:off x="395535" y="908721"/>
          <a:ext cx="8280920" cy="532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9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 функционирование дорожно-транспортного комплекса»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487 164,9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30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Дороги Подмосковья»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8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(капитальный ремонт) сети автомобильных дорог общего пользования местного значения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км/тыс.кв.м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8,953/62,68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11,06/72,96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смертности от дорожно-транспортных происшествий: на дорогах федерального значения, на дорогах регионального значения, на дорогах муниципального значения, на частных дорогах, количество погибших на 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чел./100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Превышение показателя связано с большим количеством погибших на федеральных (39,3%) и региональных (50%) дорогах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0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парковочного пространства на улично-дорожной сети (оценивается на конец года)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м/места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12882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53748"/>
              </p:ext>
            </p:extLst>
          </p:nvPr>
        </p:nvGraphicFramePr>
        <p:xfrm>
          <a:off x="395535" y="908721"/>
          <a:ext cx="8280920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49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7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65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73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административных барьеров, повышение качества и доступности предоставления государственных и муниципальных услуг, в том числе на базе многофункциональных центров предоставления государственных и муниципальных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имеющих доступ к получению государственных и муниципальных услуг по принципу «одного окна» по месту пребывания, в том числе в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удовлетворенности граждан качеством предоставления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время ожидания в очереди для получения государственных (муниципальных)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минута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заявителей МФЦ, ожидающих в очереди более 11,5 минут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540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Выполнение требований комфортности и доступности МФЦ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6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781633"/>
              </p:ext>
            </p:extLst>
          </p:nvPr>
        </p:nvGraphicFramePr>
        <p:xfrm>
          <a:off x="457200" y="1481138"/>
          <a:ext cx="8579296" cy="4468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2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8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6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53909">
                <a:tc>
                  <a:txBody>
                    <a:bodyPr/>
                    <a:lstStyle/>
                    <a:p>
                      <a:pPr algn="ctr"/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к исполнению за 2019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к уточненному плану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9 044 075,4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8 730 654,7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8 248 188,8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8 598 201,6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95,1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104,2%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 том числе: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1" marR="91431" marT="45723" marB="45723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9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4 813 305,8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4 998 890,7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4 446 105,7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4 809 433,6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99,9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108,2%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3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4 230 769,6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3 731 764,1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3 802 083,0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3 788 768,0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89,6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10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 всего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9 365 046,8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9 165 654,7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8 797 287,9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8 139 480,4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86,9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Профицит (+)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/Дефицит (-)</a:t>
                      </a:r>
                    </a:p>
                  </a:txBody>
                  <a:tcPr marL="91431" marR="91431" marT="45723" marB="45723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-320 </a:t>
                      </a: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971,4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-435 000,0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-549 099,2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458 721,2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kumimoji="0" lang="ru-RU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000" dirty="0">
                <a:latin typeface="Georgia" panose="02040502050405020303" pitchFamily="18" charset="0"/>
              </a:rPr>
              <a:t>Основные параметры </a:t>
            </a:r>
            <a:r>
              <a:rPr lang="ru-RU" altLang="ru-RU" sz="2000" dirty="0" smtClean="0">
                <a:latin typeface="Georgia" panose="02040502050405020303" pitchFamily="18" charset="0"/>
              </a:rPr>
              <a:t>отчета об исполнении бюджета </a:t>
            </a:r>
            <a:r>
              <a:rPr lang="ru-RU" altLang="ru-RU" sz="2000" dirty="0">
                <a:latin typeface="Georgia" panose="02040502050405020303" pitchFamily="18" charset="0"/>
              </a:rPr>
              <a:t>городского округа  Домодедово </a:t>
            </a:r>
            <a:r>
              <a:rPr lang="ru-RU" altLang="ru-RU" sz="2000" dirty="0" smtClean="0">
                <a:latin typeface="Georgia" panose="02040502050405020303" pitchFamily="18" charset="0"/>
              </a:rPr>
              <a:t>за 2020 год (тыс.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29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76757"/>
              </p:ext>
            </p:extLst>
          </p:nvPr>
        </p:nvGraphicFramePr>
        <p:xfrm>
          <a:off x="395535" y="908720"/>
          <a:ext cx="8424936" cy="5578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47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7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рабочих мест, обеспеченных необходимым компьютерным оборудованием и услугами связи в соответствии с требованиями нормативных правовых актов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34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Стоимостная доля закупаемого и арендуемого ОМСУ муниципального образования Московской области иностранного ПО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1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защищенных по требованиям безопасности информации информационных систем, используемых ОМСУ муниципального образования Московской области, в соответствии с категорией обрабатываемой информации, а также персональных компьютеров, используемых на рабочих местах работников, обеспеченных антивирусным программным обеспечением с регулярным обновлением соответствующих баз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ОМСУ муниципального образования Московской области, обеспеченных средствами электронной подписи в соответствии с установленными требованиями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5144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977496"/>
              </p:ext>
            </p:extLst>
          </p:nvPr>
        </p:nvGraphicFramePr>
        <p:xfrm>
          <a:off x="395536" y="908721"/>
          <a:ext cx="8352927" cy="56772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документов служебной переписки ОМСУ муниципального образования Московской области и их подведомственных учреждений с ЦИОГВ и ГО Московской области, подведомственными ЦИОГВ и ГО Московской области организациями и учреждениями, не содержащих персональные данные и конфиденциальные сведения и направляемых исключительно в электронном виде с использованием МСЭД и средств электронной подписи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использующих механизм получения государственных и муниципальных услуг в электронной форме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доли граждан, зарегистрированных в ЕСИА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Качественные услуги – Доля муниципальных (государственных) услуг, по которым нарушены регламентные сроки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12795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172976"/>
              </p:ext>
            </p:extLst>
          </p:nvPr>
        </p:nvGraphicFramePr>
        <p:xfrm>
          <a:off x="395535" y="908721"/>
          <a:ext cx="8280920" cy="52565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88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7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Удобные услуги – Доля муниципальных (государственных) услуг, по которым заявления поданы в электронном виде через региональный портал государственных и муниципальных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Повторные обращения – Доля обращений, поступивших на портал «Добродел», по которым поступили повторные обращения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89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Отложенные решения – Доля отложенных решений от числа ответов, предоставленных на портале «Добродел» (два и более раз)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77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Ответь вовремя – Доля жалоб, поступивших на портал «Добродел», по которым нарушен срок подготовки ответа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16086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233753"/>
              </p:ext>
            </p:extLst>
          </p:nvPr>
        </p:nvGraphicFramePr>
        <p:xfrm>
          <a:off x="395535" y="908721"/>
          <a:ext cx="8352928" cy="49540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ОМСУ муниципального образования Московской области и их подведомственных учреждений, использующих региональные межведомственные информационные системы поддержки обеспечивающих функций и контроля результативности деятельности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используемых в деятельности ОМСУ муниципального образования Московской области информационно-аналитических сервисов ЕИАС ЖКХ МО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дошкольных образовательных организаций и муниципальных общеобразовательных организаций в муниципальном образовании Московской области, подключенных к сети Интернет на скорости: для дошкольных образовательных организаций – не менее 2 Мбит/с; для общеобразовательных организаций, расположенных в городских поселениях и городских округах, – не менее 100 Мбит/с; для общеобразовательных организаций, расположенных в сельских населенных пунктах, – не менее 50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образовательных организаций, у которых есть широкополосный доступ к сети Интернет (не менее 100 Мбит/с), за исключением дошкольных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48139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963212"/>
              </p:ext>
            </p:extLst>
          </p:nvPr>
        </p:nvGraphicFramePr>
        <p:xfrm>
          <a:off x="395535" y="908721"/>
          <a:ext cx="8424936" cy="5814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2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46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83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43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9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«Цифровое муниципальное образование» - 180 273,4 тыс. руб. (90,9% о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8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информационной и технологической инфраструктуры экосистемы цифровой экономики муниципального образования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74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современных компьютеров (со сроком эксплуатации не более семи лет) на 100 обучающихся в общеобразовательных организациях муниципального образования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процент</a:t>
                      </a:r>
                    </a:p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2020 году количество используемых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 общеобразовательных организациях  современных компьютеров (со сроком эксплуатации не более семи лет) составило 3 068 ед. при плане          3 553 ед. на 25 749 учащихся.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организаций в муниципальном образовании Московской области обеспеченных современными аппаратно-программными комплексами со средствами криптографической защиты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5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муниципальных образований Московской области,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5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многоквартирных домов, имеющих возможность пользоваться услугами проводного и мобильного доступа в информационно-телекоммуникационную сеть Интернет на скорости не менее 1 Мбит/с, предоставляемыми не менее чем 2 операторами связи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учреждений культуры, обеспеченных доступом в информационно-телекоммуникационную сеть Интернет на скорости: для учреждений культуры, расположенных в городских населенных пунктах, – не менее 50 Мбит/с; для учреждений культуры, расположенных в сельских населенных пунктах, – не менее 10 Мбит/с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96927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17232"/>
              </p:ext>
            </p:extLst>
          </p:nvPr>
        </p:nvGraphicFramePr>
        <p:xfrm>
          <a:off x="395535" y="908721"/>
          <a:ext cx="8208912" cy="5544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30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6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«Архитектура и градостроительство» - 19 392,6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 (92,8%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0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«Разработка Генерального плана развития городского округа»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7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утвержденного в актуальной версии генерального плана городского округа (внесение изменений в генеральный план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утвержденных в актуальной версии Правил землепользования и застройки городского округа (внесение изменений в Правила землепользования и застройки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Наличие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утвержденных нормативов градостроительного проектирования городского округа (внесение изменений в нормативы градостроительного проектирования городского округа)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Да/нет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958821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683507"/>
              </p:ext>
            </p:extLst>
          </p:nvPr>
        </p:nvGraphicFramePr>
        <p:xfrm>
          <a:off x="395535" y="908721"/>
          <a:ext cx="7992889" cy="44644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75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6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5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3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6696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5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3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«Архитектура и градостроительство» - 19 392,6 тыс. руб. (92,8%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95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политики пространственного развития»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47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ликвидированных самовольных, недостроенных и аварийных объектов на территории городского округа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35705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17385"/>
              </p:ext>
            </p:extLst>
          </p:nvPr>
        </p:nvGraphicFramePr>
        <p:xfrm>
          <a:off x="395535" y="908721"/>
          <a:ext cx="8280920" cy="5140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02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92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- 644 806,77 тыс. руб.         (90,8%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1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2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мероприятий по благоустройству общественных территорий, в том числе: пешеходные зоны, набережные, скверы, зоны отдыха, площади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разработанных концепций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2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разработанных проектов благоустройства общественных территорий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установленных детских игровых площадок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обустроенными дворовыми территориями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90021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17797"/>
              </p:ext>
            </p:extLst>
          </p:nvPr>
        </p:nvGraphicFramePr>
        <p:xfrm>
          <a:off x="395535" y="908721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97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6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97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- 644 806,77 тыс. руб.         (90,8%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1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 электросетевого хозяйства,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66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 архитектурно-художественного освещения на которых реализованы мероприятия по устройству и капитальному ремонту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28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граждан, принявших участие в решении вопросов развития городской среды, от общего количества граждан в возрасте от 14 лет, проживающих в муниципальных образованиях, на территории которых реализуются проекты по созданию комфортной городской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22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проекты победителей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Всероссийского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конкурса лучших проектов создания комфортной городской среды в малых городах и исторических поселениях, не менее 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70245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459380"/>
              </p:ext>
            </p:extLst>
          </p:nvPr>
        </p:nvGraphicFramePr>
        <p:xfrm>
          <a:off x="395536" y="908721"/>
          <a:ext cx="8280919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28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3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92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современной комфортной городской среды» - 644 806,77 тыс. руб.         (90,8% от плана)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420"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Комфортная городская среда»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Соответствие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нормативу обеспеченности парками культуры и отдыха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посетителей парков культуры и отдыха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653,55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устано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вленных детских игровых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площадок в парках культуры и отдыха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8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благоустроенных парков культуры и отдыха на территории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8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устраненных дефектов асфальтового покрытия дворовых территорий, в том числе проездов на дворовые территории, в том числе внутриквартальных проездов, в рамках проведения ямочного ремонта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12 654,90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12 654,90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509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9741"/>
              </p:ext>
            </p:extLst>
          </p:nvPr>
        </p:nvGraphicFramePr>
        <p:xfrm>
          <a:off x="467544" y="1052736"/>
          <a:ext cx="82296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Georgia" panose="02040502050405020303" pitchFamily="18" charset="0"/>
              </a:rPr>
              <a:t>Доходы/расходы 2019 – 2020 годы (млн. руб.)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6088"/>
              </p:ext>
            </p:extLst>
          </p:nvPr>
        </p:nvGraphicFramePr>
        <p:xfrm>
          <a:off x="395535" y="908721"/>
          <a:ext cx="8208912" cy="46085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78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32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- 644 806,77 тыс. руб.         (90,8%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59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II 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территорий»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2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Светлый город» – доля освещённых улиц, проездов, набережных в границах населенных пунктов городских округов и муниципальных районов (городских и сельских поселений) Московской области с уровнем освещённости, соответствующим нормативным значениям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91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светильников наружного освещения, управление которыми осуществляется с использованием автоматизированных систем управления наружным освещением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7324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87321"/>
              </p:ext>
            </p:extLst>
          </p:nvPr>
        </p:nvGraphicFramePr>
        <p:xfrm>
          <a:off x="395535" y="908719"/>
          <a:ext cx="8280920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404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1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1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«Формирование современной комфортной городской среды» - 644 806,77 тыс. руб.         (90,8%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1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обеспечения комфортного проживания жителей в многоквартирных домах»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подъездов МКД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4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МКД, в которых проведен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капитальный ремонт в рамках региональной программы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18590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942698"/>
              </p:ext>
            </p:extLst>
          </p:nvPr>
        </p:nvGraphicFramePr>
        <p:xfrm>
          <a:off x="395535" y="908721"/>
          <a:ext cx="8208912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713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8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«Строительство объектов социальной инфраструктуры» - 167 017,3 тыс. руб.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(77,5% от плана)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2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(реконструкция) объектов образования»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3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бюджетных средств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внебюджетных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дошкольного образования с ясельными группами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58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введенных в эксплуатацию объектов общего образования за счет бюджетных источников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704853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341037"/>
              </p:ext>
            </p:extLst>
          </p:nvPr>
        </p:nvGraphicFramePr>
        <p:xfrm>
          <a:off x="395536" y="764704"/>
          <a:ext cx="8424935" cy="596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29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6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1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7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3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«Здравоохранение»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 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5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427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8 964,10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856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8 964,10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«Финансовое обеспечение системы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медицинской помощи»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8 964,10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8 964,10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7 635,20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«Культура»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0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649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132 649,62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540 886,09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519 006,73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254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673 535,71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651 656,34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49210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275328"/>
              </p:ext>
            </p:extLst>
          </p:nvPr>
        </p:nvGraphicFramePr>
        <p:xfrm>
          <a:off x="251521" y="1052739"/>
          <a:ext cx="8435280" cy="5041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59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0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8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57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музейного дела и народных художественных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промыслов»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5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57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7 064,6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6 902,05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563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подпрограмме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901,29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181,01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5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библиотечного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79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64 695,0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64 039,34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393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64 695,0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64 039,34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1400" dirty="0">
                <a:solidFill>
                  <a:srgbClr val="424456"/>
                </a:solidFill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56450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11649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профессионального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искусства, гастрольно-концертной и культурно-досуговой деятельности, кинематографии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317 115,45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299 104,34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317 115,45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299 104,34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«Укрепление материально-технической базы государственных и муниципальных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учреждений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128 403,62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403,62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69 321,61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69 320,92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197 725,23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197 724,53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17993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489079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архивного дела»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2 109,30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355,30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4 246,00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27 106,94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26 169,38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27 106,94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26 169,38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89385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89839"/>
              </p:ext>
            </p:extLst>
          </p:nvPr>
        </p:nvGraphicFramePr>
        <p:xfrm>
          <a:off x="395535" y="908721"/>
          <a:ext cx="8352928" cy="331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парков культуры и отдыха»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53 473,19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470,69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53 473,19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53 470,69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06500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813235"/>
              </p:ext>
            </p:extLst>
          </p:nvPr>
        </p:nvGraphicFramePr>
        <p:xfrm>
          <a:off x="395535" y="908721"/>
          <a:ext cx="8352928" cy="596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«Образование»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образования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53 079,75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50 759,51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2 993 221,75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2 944 152,63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1 123 523,26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1 092 386,94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218 708,00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168 490,19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4 388 532,76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4 255 789,27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«Дошкольное образование»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1 084 163,00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1 066 020,75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380 838,04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368 642,27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84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129 577,85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1 640 101,04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1 564 240,87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02823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345746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4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образование»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53 079,75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50 759,51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1 898 026,25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1 867 099,38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352 405,15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346 215,98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38 822,78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89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2 347 011,15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2 302 897,65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«Дополнительное образование, воспитание и психолого-социальное сопровождение детей»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11 032,50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11 032,50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329 794,72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320 338,55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9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340 935,22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331 460,61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592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Объем и структура муниципального внутреннего долга городского округа Домодедово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71793" y="1196752"/>
            <a:ext cx="107112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млн</a:t>
            </a:r>
            <a:r>
              <a:rPr lang="ru-RU" sz="1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 руб</a:t>
            </a:r>
            <a:r>
              <a:rPr lang="ru-RU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Georgia" panose="02040502050405020303" pitchFamily="18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10263255"/>
              </p:ext>
            </p:extLst>
          </p:nvPr>
        </p:nvGraphicFramePr>
        <p:xfrm>
          <a:off x="107505" y="1628799"/>
          <a:ext cx="8712968" cy="4004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8229"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 бюджета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9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Муниципальный внутренний долг -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756,6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862,6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597,9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680,6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6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ценные бумаги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2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Бюджетные кредиты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Кредиты коммерческих банков и иных кредитных организаций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479,0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166,0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937,0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Муниципальные гарантии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277,6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696,6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660,9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Предельный объем муниципального долга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381,6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228,9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106,0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51,5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00122"/>
              </p:ext>
            </p:extLst>
          </p:nvPr>
        </p:nvGraphicFramePr>
        <p:xfrm>
          <a:off x="395535" y="908721"/>
          <a:ext cx="8352928" cy="3384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60 485,35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57 190,14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00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60 485,35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57 190,14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42359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411129"/>
              </p:ext>
            </p:extLst>
          </p:nvPr>
        </p:nvGraphicFramePr>
        <p:xfrm>
          <a:off x="395535" y="908721"/>
          <a:ext cx="8352928" cy="5647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4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«Социальная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населения» 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социальной помощи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64 466,7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586,6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76 948,62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3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147 053,3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140 118,15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«Социальная поддержка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55 312,7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54 252,32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60 586,6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56 445,95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115 899,3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110 698,27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4302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096032"/>
              </p:ext>
            </p:extLst>
          </p:nvPr>
        </p:nvGraphicFramePr>
        <p:xfrm>
          <a:off x="395535" y="908721"/>
          <a:ext cx="8352928" cy="5601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«Доступная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1 895,02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1 895,02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675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системы отдыха и оздоровления детей»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8 917,21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20 000,0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18 607,64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29 154,0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27 524,85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440752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75185"/>
              </p:ext>
            </p:extLst>
          </p:nvPr>
        </p:nvGraphicFramePr>
        <p:xfrm>
          <a:off x="395535" y="908721"/>
          <a:ext cx="8352927" cy="5960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«Спорт»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культуре, делам молодежи и спорту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218 251,60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474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218 251,60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210 474,39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физической культуры 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спорта»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151 779,60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145 437,14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151 779,60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145 437,14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34494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736281"/>
              </p:ext>
            </p:extLst>
          </p:nvPr>
        </p:nvGraphicFramePr>
        <p:xfrm>
          <a:off x="395535" y="908721"/>
          <a:ext cx="8352926" cy="5597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«Подготовка спортивного резерва»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53 972,00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51 955,84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53 972,00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51 955,84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13 081,41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13 500,00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13 081,41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30099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51983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сельского хозяйства»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2 631,97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6 851,00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4 510,26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мелиорации земель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сельскохозяйственного назначения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1 878,29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87573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670417"/>
              </p:ext>
            </p:extLst>
          </p:nvPr>
        </p:nvGraphicFramePr>
        <p:xfrm>
          <a:off x="395535" y="908721"/>
          <a:ext cx="8352928" cy="3232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эпизоотического и ветеринарно-санитарного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благополучия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2 631,97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2 631,97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40494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73494"/>
              </p:ext>
            </p:extLst>
          </p:nvPr>
        </p:nvGraphicFramePr>
        <p:xfrm>
          <a:off x="395535" y="908721"/>
          <a:ext cx="8352928" cy="5692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 «Экология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окружающая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 агрокомплекса и экологии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25 933,73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22 654,73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19 794,27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48 588,73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45 728,00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«Охрана  окружающей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520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847543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992860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водохозяйственного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25 934,0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25 933,73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22 054,73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19 257,27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47 988,73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45 191,00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84968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837771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«Безопасность и обеспечение безопасности жизнедеятельности населения»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по территориальной безопасности, ГО и ЧС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145 330,10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136 491,45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93,96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15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147 072,10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138 227,94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94,03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«Профилактика преступлений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иных правонарушений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1 736,49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116 741,40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108 841,29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192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118 483,40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110 577,77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292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9436528"/>
              </p:ext>
            </p:extLst>
          </p:nvPr>
        </p:nvGraphicFramePr>
        <p:xfrm>
          <a:off x="467544" y="871236"/>
          <a:ext cx="82192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53078"/>
              </p:ext>
            </p:extLst>
          </p:nvPr>
        </p:nvGraphicFramePr>
        <p:xfrm>
          <a:off x="395536" y="3573017"/>
          <a:ext cx="8568953" cy="30748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87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(отражен на диаграмме)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доходы: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440,2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591,5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297,3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102,5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УСН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ЕНВД, Патент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546,6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664,0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522,0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553,5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имущество: земельный налог, 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775,8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867,0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783,9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аренда земли, аренда недвижимости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545,2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593,1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502,8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621,8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175,4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130,1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169,2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191,2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(гос.пошлина, штрафы, плата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негативное воздействие на окружающую среду)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219,5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217,5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261,0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налоговых, неналоговых доходов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70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395535" y="908721"/>
          <a:ext cx="8352928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 заказчик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рисков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возникновения и смягчение последствий чрезвычайных ситуаций природного и техногенного характера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 совершенствование систем оповещения и информирования населения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2 094,37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2 094,37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2947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99641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пожарной безопасности на территории муниципального образования Московской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846,65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1 280,0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846,65</a:t>
                      </a:r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24 829,60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24 535,95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24 829,60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24 535,95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141414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236376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«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Жилище»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управлению имуществом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1 860,30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1 782,21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80 317,90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80 214,53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1 597,45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1 525,30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16 209,18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99 984,83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91 649,23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«Комплексное освоение земельных участков в целях жилищного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строительства и развитие застроенных территорий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5 588,68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5 690,0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5 588,68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71736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321098"/>
              </p:ext>
            </p:extLst>
          </p:nvPr>
        </p:nvGraphicFramePr>
        <p:xfrm>
          <a:off x="395535" y="908721"/>
          <a:ext cx="8352928" cy="5767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жильем молодых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1 496,14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16 209,18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8 127,20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19 743,52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11 588,17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оставшихся без попечения родителей, лиц из числа детей-сирот и детей, оставшихся без попечения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родителей»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63 172,67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7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63 173,00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63 172,67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593220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984129"/>
              </p:ext>
            </p:extLst>
          </p:nvPr>
        </p:nvGraphicFramePr>
        <p:xfrm>
          <a:off x="395535" y="876314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«Улучшение жилищных условий отдельных категорий многодетных семей»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10 030,00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10 029,18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9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10 131,30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10 130,49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«Обеспечение жильем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отдельных категорий граждан, установленных федеральным законодательством»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1 169,24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91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1 169,24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79200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74271"/>
              </p:ext>
            </p:extLst>
          </p:nvPr>
        </p:nvGraphicFramePr>
        <p:xfrm>
          <a:off x="395535" y="887908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инженерной инфраструктуры и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100 532,00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10 632,0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9 294,40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7 077,54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110 326,40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18 209,54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«Чистая вода»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018351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581140"/>
              </p:ext>
            </p:extLst>
          </p:nvPr>
        </p:nvGraphicFramePr>
        <p:xfrm>
          <a:off x="395535" y="908721"/>
          <a:ext cx="8352928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«Системы водоотведения»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89 900,00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4 043,45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94 950,00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4 043,45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условий для обеспечения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качественными коммунальными услугами»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72417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996751"/>
              </p:ext>
            </p:extLst>
          </p:nvPr>
        </p:nvGraphicFramePr>
        <p:xfrm>
          <a:off x="395535" y="908721"/>
          <a:ext cx="8352928" cy="5616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газификации»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2 657,70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2 046,97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586,70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66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1 218,70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5222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412298"/>
              </p:ext>
            </p:extLst>
          </p:nvPr>
        </p:nvGraphicFramePr>
        <p:xfrm>
          <a:off x="395535" y="908721"/>
          <a:ext cx="8352928" cy="5688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20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«Предпринимательство»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Комитет по экономике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1 839,24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3 418,00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3 102,56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потребительского рынка и услуг на территории муниципального образования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1 856,00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1 839,24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1 263,31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418,00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3 102,56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01797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44836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«Управление имуществом и муниципальными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финансами»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1 119 558,20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1 073 375,68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1 135 867,20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1 089 684,68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имущественного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комплекса»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116 804,50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103 311,58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133 113,50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119 620,58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875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926821"/>
              </p:ext>
            </p:extLst>
          </p:nvPr>
        </p:nvGraphicFramePr>
        <p:xfrm>
          <a:off x="457200" y="1600201"/>
          <a:ext cx="8507288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налоговых и неналоговых доходов городского округа Домодедово за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2019-2020 годы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049042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«Совершенствование муниципальной службы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«Управление муниципальными финансами"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51 529,00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36 156,83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51 529,00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36 156,83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70,17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103386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217970"/>
              </p:ext>
            </p:extLst>
          </p:nvPr>
        </p:nvGraphicFramePr>
        <p:xfrm>
          <a:off x="395535" y="908721"/>
          <a:ext cx="8352928" cy="32477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926,30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03456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14636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институтов гражданского общества,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эффективности местного самоуправления и реализации молодежной политики»</a:t>
                      </a:r>
                    </a:p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7 275,86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7 241,63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128 665,18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123 727,70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15 750,80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14 805,43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151 699,84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145 774,76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"Развитие системы информирования населения о деятельности органов местного самоуправления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Московской области, создание доступной современной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медиасреды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85 535,00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83 029,45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85 535,00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83 029,45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33197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197728"/>
              </p:ext>
            </p:extLst>
          </p:nvPr>
        </p:nvGraphicFramePr>
        <p:xfrm>
          <a:off x="395535" y="908721"/>
          <a:ext cx="8352928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«Эффективное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местное самоуправление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7 275,86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7 241,63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4 164,14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4 144,58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11 440,00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11 386,21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«Молодежь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38 966,04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36 553,67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38 966,04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36 553,67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057459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65513"/>
              </p:ext>
            </p:extLst>
          </p:nvPr>
        </p:nvGraphicFramePr>
        <p:xfrm>
          <a:off x="395535" y="908721"/>
          <a:ext cx="8352928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271320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84089"/>
              </p:ext>
            </p:extLst>
          </p:nvPr>
        </p:nvGraphicFramePr>
        <p:xfrm>
          <a:off x="395535" y="908721"/>
          <a:ext cx="8352928" cy="553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«Развитие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функционирование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дорожно-транспортного комплекса»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150 431,00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150 346,65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760,95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336 818,23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191,95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487 164,88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«Пассажирский транспорт общего пользования»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96 851,00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96 850,66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1 208,00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1 171,72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98 059,00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98 022,38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828681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039499"/>
              </p:ext>
            </p:extLst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«Дороги Подмосковья»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53 580,00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53 496,00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351 552,95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335 646,51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405 132,95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389 142,50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321986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262413"/>
              </p:ext>
            </p:extLst>
          </p:nvPr>
        </p:nvGraphicFramePr>
        <p:xfrm>
          <a:off x="395535" y="908721"/>
          <a:ext cx="8352927" cy="53777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«Цифровое муниципальное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образование»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10 451,00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10 248,8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187 771,30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170 024,6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90,55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198 222,30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180 273,42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«Снижение административных барьеров,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повышение качества и доступности предоставления государственных и муниципальных услуг в том числе на базе многофункциональных центров предоставления государственных и муниципальных услуг»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6 062,00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5 931,92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166 654,00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151 666,62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  <a:p>
                      <a:pPr algn="l" fontAlgn="t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172 716,00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157 598,54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04144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091711"/>
              </p:ext>
            </p:extLst>
          </p:nvPr>
        </p:nvGraphicFramePr>
        <p:xfrm>
          <a:off x="395535" y="908721"/>
          <a:ext cx="8352927" cy="3163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«Развитие информационной и технологической инфраструктуры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экосистемы цифровой экономики муниципального образования Московской области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4 389,00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4 314,59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21 117,30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18 360,29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25 506,30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22 674,88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7761615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664328"/>
              </p:ext>
            </p:extLst>
          </p:nvPr>
        </p:nvGraphicFramePr>
        <p:xfrm>
          <a:off x="395535" y="908721"/>
          <a:ext cx="8352927" cy="5527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«Архитектура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градостроительство»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16 625,90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15 125,74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90,98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20 892,90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19 392,64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«Реализация политики пространственного развития»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4 933,80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4 266,90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416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Удельный вес налоговых и неналоговых доходов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Georgia" panose="02040502050405020303" pitchFamily="18" charset="0"/>
              </a:rPr>
              <a:t>душу </a:t>
            </a:r>
            <a:r>
              <a:rPr lang="ru-RU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населения (руб./чел.)</a:t>
            </a:r>
            <a:endParaRPr lang="ru-RU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065713"/>
              </p:ext>
            </p:extLst>
          </p:nvPr>
        </p:nvGraphicFramePr>
        <p:xfrm>
          <a:off x="457200" y="980728"/>
          <a:ext cx="8229600" cy="5026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854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84999"/>
              </p:ext>
            </p:extLst>
          </p:nvPr>
        </p:nvGraphicFramePr>
        <p:xfrm>
          <a:off x="395535" y="908721"/>
          <a:ext cx="8352927" cy="3215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15 959,10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15 125,74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15 959,10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15 125,74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826844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899085"/>
              </p:ext>
            </p:extLst>
          </p:nvPr>
        </p:nvGraphicFramePr>
        <p:xfrm>
          <a:off x="395535" y="908721"/>
          <a:ext cx="8352928" cy="56098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Муниципальная программа «Формирование современной комфортной городской среды»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ЖКХ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60 558,01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60 577,97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86 334,01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85 362,22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562 358,99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497 675,90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710 461,71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644 806,77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«Комфортная городская среда»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60 558,01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60 577,97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84 701,66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84 467,26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75 499,87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74 959,15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220 759,54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219 984,38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546635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303115"/>
              </p:ext>
            </p:extLst>
          </p:nvPr>
        </p:nvGraphicFramePr>
        <p:xfrm>
          <a:off x="395535" y="908721"/>
          <a:ext cx="8352929" cy="5812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«Благоустройство территорий»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481 469,85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421 447,00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481 469,85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421 447,00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«Создание условий для обеспечения комфортного проживания жителей в многоквартирных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домах Московской области»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1 632,35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894,96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389,27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1 210,70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8 232,32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3 375,41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710132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104947"/>
              </p:ext>
            </p:extLst>
          </p:nvPr>
        </p:nvGraphicFramePr>
        <p:xfrm>
          <a:off x="395535" y="908721"/>
          <a:ext cx="8352928" cy="588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«Строительство объектов социальной инфраструктуры»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строительства и городской инфраструктуры Администрации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10 676,87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10 559,48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199 744,16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151 312,14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муниципальной программе, 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215 566,69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167 017,28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«Строительство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(реконструкция) объектов образования»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5 145,65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145,65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10 676,87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10 559,48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162 738,66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114 899,39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178 561,19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130 604,52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467602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834234"/>
              </p:ext>
            </p:extLst>
          </p:nvPr>
        </p:nvGraphicFramePr>
        <p:xfrm>
          <a:off x="395535" y="908721"/>
          <a:ext cx="8352928" cy="3435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008">
                <a:tc rowSpan="4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36 412,75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90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подпрограмме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37 005,50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36 412,75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469577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Сводный оперативный (годовой) отчёт о ходе реализации муниципальных программ городского округа Домодедово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937707"/>
              </p:ext>
            </p:extLst>
          </p:nvPr>
        </p:nvGraphicFramePr>
        <p:xfrm>
          <a:off x="395535" y="908721"/>
          <a:ext cx="8352928" cy="33007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67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19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программы, подпрограммы, муниципальный заказчик</a:t>
                      </a:r>
                      <a:b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0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объем финансирования (тыс. 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Профинансировано за январь-декабрь (</a:t>
                      </a:r>
                      <a:r>
                        <a:rPr lang="ru-RU" sz="10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финансирования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024">
                <a:tc rowSpan="4"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по муниципальным программам городского округа Домодедово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Федерального бюджета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120 651,71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118 245,34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3 691 415,71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3 547 294,16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2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Средства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бюджета муниципального района (городского округа)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4 724 035,02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4 442 541,60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Внебюджетные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источники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252 378,68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193 133,52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8 788 481,12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8 301 214,62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60961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1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1607"/>
              </p:ext>
            </p:extLst>
          </p:nvPr>
        </p:nvGraphicFramePr>
        <p:xfrm>
          <a:off x="539552" y="836712"/>
          <a:ext cx="8280919" cy="5544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пострадавшие от радиационных воздействий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26.12.2019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71"Об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430,5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Бывшие несовершеннолетние узники концлагерей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13.04.2020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69 "Об  оказании единовременной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материальной помощи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115,5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от политических репрессий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2)Распоряжение Администрации г.о. Домодедово МО от  03.11.2020 № 166 "Об  оказании единовременной материальной помощи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462710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03500"/>
              </p:ext>
            </p:extLst>
          </p:nvPr>
        </p:nvGraphicFramePr>
        <p:xfrm>
          <a:off x="539552" y="836712"/>
          <a:ext cx="8424934" cy="408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5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62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86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Участники Курской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2)Распоряжение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26.11.2020 №  187 "Об оказании единовременной материальной помощи"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обороны Ленинграда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28.01.2020 №  18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8094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04041"/>
              </p:ext>
            </p:extLst>
          </p:nvPr>
        </p:nvGraphicFramePr>
        <p:xfrm>
          <a:off x="539552" y="836712"/>
          <a:ext cx="8280919" cy="4137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Сталинградской битвы (включая вдов)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03.02.2020 №  23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Воины-афганцы, семьи погибших участников Афганских событий и локальных войн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25.02.2020 №  37 "Об оказании единовременной материальной помощи"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050214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370914"/>
              </p:ext>
            </p:extLst>
          </p:nvPr>
        </p:nvGraphicFramePr>
        <p:xfrm>
          <a:off x="539552" y="836712"/>
          <a:ext cx="8280919" cy="576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0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897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Участники ВОВ к дню Победы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23.03.2019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3 942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1 020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Вдовы участников ВОВ к дню Победы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95,69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3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Труженики тыла,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 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2 137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07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4060717"/>
              </p:ext>
            </p:extLst>
          </p:nvPr>
        </p:nvGraphicFramePr>
        <p:xfrm>
          <a:off x="457200" y="1052737"/>
          <a:ext cx="8507288" cy="52559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Изменение структуры межбюджетных трансфертов в </a:t>
            </a:r>
            <a:r>
              <a:rPr lang="ru-RU" altLang="ru-RU" sz="1400" dirty="0" smtClean="0">
                <a:latin typeface="Georgia" panose="02040502050405020303" pitchFamily="18" charset="0"/>
              </a:rPr>
              <a:t>2019-2020 годах (млн.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231585"/>
              </p:ext>
            </p:extLst>
          </p:nvPr>
        </p:nvGraphicFramePr>
        <p:xfrm>
          <a:off x="539552" y="836712"/>
          <a:ext cx="8136904" cy="230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 возрастной группы рождения с 22.06.1927 г. по 03.09.1945 г., зарегистрированные по месту жительства на территории городского округа Домодедово по состоянию на 30 марта 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7543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2)Распоряжение Администрации г.о. Домодедово МО от 23.03.2019 № 53 "О</a:t>
                      </a: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выплате единовременной материальной помощи к 75-ой годовщине Победы в ВОВ 1941-1945 годов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14 084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13 951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03898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814549"/>
              </p:ext>
            </p:extLst>
          </p:nvPr>
        </p:nvGraphicFramePr>
        <p:xfrm>
          <a:off x="539552" y="836712"/>
          <a:ext cx="8136904" cy="5472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19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247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находящиеся в трудной жизненной ситуации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10.07.2017 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8630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Граждане, пострадавшие в результате пожара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г.о. Домодедово МО от 20.10.2016 № 3271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1 050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2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Выплата единовременной материальной помощи гражданам по медицинским показаниям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Администрации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Домодедово МО от 10.07.2017 № 2522 "Об утверждении Порядка оказания адресной материальной помощи отдельным категориям граждан"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2999,50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27390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609819"/>
              </p:ext>
            </p:extLst>
          </p:nvPr>
        </p:nvGraphicFramePr>
        <p:xfrm>
          <a:off x="539552" y="836712"/>
          <a:ext cx="8352930" cy="4942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9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года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отдельных категорий граждан бесплатным зубопротезированием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13.04.2017 № 1321 "Об утверждении Порядка оказания мер социальной поддержки по бесплатному зубопротезированию отдельным категориям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2540,00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2245,95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Работники </a:t>
                      </a:r>
                      <a:r>
                        <a:rPr lang="ru-RU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анестизиолого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-реанимационных отделений ГБУЗ МО "ДЦГБ"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Домодедово МО от 20.12.2019 № 1-4/1010 «О бюджете городского округа Домодедово на 2020 год и плановый период 2021 и 2022 годов».</a:t>
                      </a:r>
                      <a:endParaRPr kumimoji="0"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2436,70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1722,1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70,69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Частичная компенсация расходов по арендной плате за жилое помещение медицинским работникам государственных учреждений здравоохранения, расположенных на территории городского округа Домодедово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20 000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6 527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5 612,25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85,9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213517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Информация о расходах бюджета с учетом интересов целевых групп пользователей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50313"/>
              </p:ext>
            </p:extLst>
          </p:nvPr>
        </p:nvGraphicFramePr>
        <p:xfrm>
          <a:off x="539552" y="836712"/>
          <a:ext cx="8352929" cy="53310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7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5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019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целевой группы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Численность целевой группы (чел)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Наименование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НПА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Размер выплат на 1 получателя (руб.)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Плановые значения на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год 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Фактические значения </a:t>
                      </a:r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2020 года </a:t>
                      </a:r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(тыс. рублей)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% исполнения плановых значений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Жители городского округа Домодедово с юбилейными днями рождения 90, 95, 100, 105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премия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1)Решение Совета депутатов г.о. Домодедово МО от 20.12.2019 № 1-4/1010 "О бюджете городского округа Домодедово на 2020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год и плановый период 2021 и 2022 годов"; 2)Решение Совета депутатов 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 от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27.07.2012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№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1-4/469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"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 утверждении Положения об условиях и порядке премирования к юбилейным датам лиц, достигших возраста 90 лет и старше (долгожителей), зарегистрированных по месту жительства на территории  г.о.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 МО»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17 241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28 736</a:t>
                      </a:r>
                    </a:p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34 483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4301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93,50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7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Общественные помощники Главы г.о. Домодедово,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старосты и председатели уличных комитетов за проводимую общественную работу в сфере ЖКХ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715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материальная помощь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Администрации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Домодедово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МО от 20.04.2017 № 1425 "Об утверждении Положения о порядке оказания материальной помощи председателям уличных комитетов микрорайонов, старшим по домам многоквартирных жилых домов, старостам сельских населенных пунктов административных округов в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г.о.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Домодедово"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3448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12498,0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12488,1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Обеспечение деятельности общественных формирований правоохранительной направленности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денежное поощрение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)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Решение Совета депутатов г.о. Домодедово МО от 20.12.2019 № 1-4/1010 «О бюджете городского округа Домодедово на 2020 год и плановый период 2021 и 2022 годов».</a:t>
                      </a:r>
                    </a:p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2)Постановление Администрации г.о. Домодедово от 05.11.2020 № 2432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159,65 руб./1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час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287,40 руб./1час в режиме ЧС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14367,5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14366,8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176815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>
                <a:latin typeface="Georgia" panose="02040502050405020303" pitchFamily="18" charset="0"/>
              </a:rPr>
              <a:t>Cоциально</a:t>
            </a:r>
            <a:r>
              <a:rPr lang="ru-RU" sz="1400" dirty="0">
                <a:latin typeface="Georgia" panose="02040502050405020303" pitchFamily="18" charset="0"/>
              </a:rPr>
              <a:t>-значимые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00891"/>
              </p:ext>
            </p:extLst>
          </p:nvPr>
        </p:nvGraphicFramePr>
        <p:xfrm>
          <a:off x="251522" y="678706"/>
          <a:ext cx="8784973" cy="52930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9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2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35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202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0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7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rgbClr val="6E6F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36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Разработка и проведение экспертизы проектно-сметной документации по объекту: "Строительство государственного бюджетного учреждения здравоохранения Московской области "Домодедовская центральная городская больница" </a:t>
                      </a:r>
                      <a:endParaRPr lang="ru-RU" sz="1100" b="0" i="1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171450" indent="-171450" algn="ctr" fontAlgn="b">
                        <a:buFontTx/>
                        <a:buChar char="-"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городская </a:t>
                      </a:r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поликлиника на 400 посещений в смену, по адресу: Московская область, г.о.  Домодедово, </a:t>
                      </a:r>
                      <a:r>
                        <a:rPr lang="ru-RU" sz="11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Южный», </a:t>
                      </a:r>
                    </a:p>
                    <a:p>
                      <a:pPr marL="0" indent="0" algn="ctr" fontAlgn="b">
                        <a:buFontTx/>
                        <a:buNone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Плановый срок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ввода в эксплуатацию первого корпуса – 2022 год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1 728,51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1 728,51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6232">
                <a:tc>
                  <a:txBody>
                    <a:bodyPr/>
                    <a:lstStyle/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r>
                        <a:rPr kumimoji="0" lang="ru-RU" sz="11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Строительство детского сада на 190 мест </a:t>
                      </a: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1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 адресу: Московская область, г. Домодедово, ул. </a:t>
                      </a:r>
                      <a:r>
                        <a:rPr kumimoji="0" lang="ru-RU" sz="1100" b="0" i="0" u="none" strike="noStrike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Дружбы с.4</a:t>
                      </a:r>
                      <a:endParaRPr kumimoji="0" lang="ru-RU" sz="11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endParaRPr kumimoji="0" lang="ru-RU" sz="11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indent="0" algn="ctr" rtl="0" eaLnBrk="1" fontAlgn="b" latinLnBrk="0" hangingPunct="1">
                        <a:buFontTx/>
                        <a:buNone/>
                      </a:pPr>
                      <a:r>
                        <a:rPr kumimoji="0" lang="ru-RU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Объект введен в эксплуатацию в 2020 году</a:t>
                      </a:r>
                      <a:endParaRPr kumimoji="0" lang="ru-RU" sz="11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113 473,19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15 822,53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97 650,66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112 610,94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15 705,14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96 905,81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68618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654963"/>
              </p:ext>
            </p:extLst>
          </p:nvPr>
        </p:nvGraphicFramePr>
        <p:xfrm>
          <a:off x="251520" y="666921"/>
          <a:ext cx="8712969" cy="49653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7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3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9413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16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 школы МАОУ «</a:t>
                      </a:r>
                      <a:r>
                        <a:rPr lang="ru-RU" sz="11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Востряковская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СОШ №2»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Востряково, ул. Парковая, д. 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Капитальный ремонт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завершен в 2020 году.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Школа рассчитана на 425 мест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79 617,0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50 636,0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28 981,0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79 508,23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50 567,24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28 941,0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416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2020 году выполнены завершающие</a:t>
                      </a:r>
                      <a:r>
                        <a:rPr lang="ru-RU" sz="120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работы и в</a:t>
                      </a: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ведена в эксплуатацию </a:t>
                      </a:r>
                      <a:r>
                        <a:rPr kumimoji="0" lang="ru-RU" sz="1200" b="0" i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канализационная насосная станция</a:t>
                      </a:r>
                      <a:r>
                        <a:rPr kumimoji="0" lang="ru-RU" sz="1200" b="0" i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адресу 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г. Домодедово, </a:t>
                      </a:r>
                      <a:r>
                        <a:rPr kumimoji="0" lang="ru-RU" sz="12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Западный, ул. Текстильщиков,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что позволило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обеспечить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около</a:t>
                      </a:r>
                      <a:r>
                        <a:rPr kumimoji="0" lang="ru-RU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18 000 жителей 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бесперебойной работой системы водоотведения</a:t>
                      </a:r>
                      <a:endParaRPr kumimoji="0" lang="ru-RU" sz="1200" b="0" i="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3 550,0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3 145,88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3 145,88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7036190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32428"/>
              </p:ext>
            </p:extLst>
          </p:nvPr>
        </p:nvGraphicFramePr>
        <p:xfrm>
          <a:off x="251520" y="666922"/>
          <a:ext cx="8640959" cy="5545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0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21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9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596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Капитальный ремонт МБУ Центр культуры и досуга Импульс </a:t>
                      </a:r>
                      <a:r>
                        <a:rPr kumimoji="0" lang="ru-RU" sz="1100" b="0" i="1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ГДКиС</a:t>
                      </a:r>
                      <a:r>
                        <a:rPr kumimoji="0" lang="ru-RU" sz="11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«Мир»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1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адресу: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Московская область, г. Домодедово</a:t>
                      </a: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 Каширское ш., 100А</a:t>
                      </a:r>
                      <a:endParaRPr kumimoji="0" lang="en-US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 2020 году проведены демонтажные работы, замена кровли, инженерных коммуникаций.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Плановый срок ввода объекта в эксплуатацию – 2022 год.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 Доме</a:t>
                      </a:r>
                      <a:r>
                        <a:rPr kumimoji="0" lang="ru-RU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культуры будет 3 концертных зала вместимостью 1200 человек, помещения для занятий творчеством и спортом, различные секции и кружки более чем на 2 000 человек.</a:t>
                      </a:r>
                      <a:endParaRPr kumimoji="0" lang="ru-RU" sz="1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197 725,23</a:t>
                      </a:r>
                      <a:endParaRPr kumimoji="0"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128 403,62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69 321,61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197 724,53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128 403,61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69 320,92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46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Благоустройство зоны отдыха "Пляж"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территории МАУК "</a:t>
                      </a:r>
                      <a:r>
                        <a:rPr lang="ru-RU" sz="11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ГПКиО</a:t>
                      </a:r>
                      <a:r>
                        <a:rPr lang="ru-RU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"Елочки"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адресу: Московская область, г. Домодедово, Каширское ш., 107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Объект введен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в эксплуатацию в декабре 2020 года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Ежемесячно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зону отдыха посещают около 75 000 человек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1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132 776,78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84 446,02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48 330,76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132 693,78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84 393,24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48 300,54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43407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3" y="44624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err="1" smtClean="0">
                <a:latin typeface="Georgia" panose="02040502050405020303" pitchFamily="18" charset="0"/>
              </a:rPr>
              <a:t>Cоциально</a:t>
            </a:r>
            <a:r>
              <a:rPr lang="ru-RU" sz="1400" dirty="0" smtClean="0">
                <a:latin typeface="Georgia" panose="02040502050405020303" pitchFamily="18" charset="0"/>
              </a:rPr>
              <a:t> -</a:t>
            </a:r>
            <a:r>
              <a:rPr lang="ru-RU" sz="1400" dirty="0">
                <a:latin typeface="Georgia" panose="02040502050405020303" pitchFamily="18" charset="0"/>
              </a:rPr>
              <a:t>значимые объекты, строительство (реконструкция) которых осуществляется с участием средств бюджета </a:t>
            </a:r>
            <a:r>
              <a:rPr lang="ru-RU" sz="1400" dirty="0" smtClean="0">
                <a:latin typeface="Georgia" panose="02040502050405020303" pitchFamily="18" charset="0"/>
              </a:rPr>
              <a:t>городского округа Домодедово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65324"/>
              </p:ext>
            </p:extLst>
          </p:nvPr>
        </p:nvGraphicFramePr>
        <p:xfrm>
          <a:off x="251520" y="666921"/>
          <a:ext cx="8640959" cy="4462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0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0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8494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место реализации проекта,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срок ввода объекта,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результаты от реализации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план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факт</a:t>
                      </a:r>
                      <a:endParaRPr lang="ru-RU" sz="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финансирования </a:t>
                      </a:r>
                      <a:r>
                        <a:rPr lang="ru-RU" sz="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(млн. руб</a:t>
                      </a:r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из бюджета Московской области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 городского округа Домодедово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Благоустройство территории </a:t>
                      </a:r>
                      <a:r>
                        <a:rPr lang="ru-RU" sz="12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Ушмарского</a:t>
                      </a:r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леса – </a:t>
                      </a:r>
                    </a:p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Парк «Городской лес»</a:t>
                      </a:r>
                    </a:p>
                    <a:p>
                      <a:pPr algn="ctr" fontAlgn="ctr"/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Западный, ул. Лунная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введен в эксплуатацию 01.01.2021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Ежемесячно парк посещают около 30 000 человек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17 866,67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5 360,0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12 506,67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17 613,10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5 283,93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12 326,17</a:t>
                      </a:r>
                    </a:p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3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Обустройство и установка детских игровых площадок</a:t>
                      </a:r>
                    </a:p>
                    <a:p>
                      <a:pPr algn="ctr" fontAlgn="ctr"/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на территории </a:t>
                      </a:r>
                      <a:r>
                        <a:rPr lang="ru-RU" sz="1200" b="0" i="1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Ушмарского</a:t>
                      </a:r>
                      <a:r>
                        <a:rPr lang="ru-RU" sz="1200" b="0" i="1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леса</a:t>
                      </a:r>
                    </a:p>
                    <a:p>
                      <a:pPr algn="ctr" fontAlgn="ctr"/>
                      <a:endParaRPr lang="ru-RU" sz="12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мкр</a:t>
                      </a: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. Западный, ул. Лунная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Объект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введен в эксплуатацию 01.01.2021</a:t>
                      </a:r>
                    </a:p>
                    <a:p>
                      <a:pPr algn="ctr" fontAlgn="ctr"/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Ежемесячно детскую посещают около 15 000 человек</a:t>
                      </a:r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16 407,02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16 242,94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16 406,78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16 242,71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164,07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44158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>
                <a:effectLst/>
                <a:latin typeface="Georgia" panose="02040502050405020303" pitchFamily="18" charset="0"/>
                <a:cs typeface="Times New Roman" panose="02020603050405020304" pitchFamily="18" charset="0"/>
              </a:rPr>
              <a:t>Финансовое управление администрации городского округа Домодедово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268760"/>
            <a:ext cx="70567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управления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Езопова Лариса Михайловна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+7(496) 792-41-81, +7(496) 792-42-34</a:t>
            </a:r>
          </a:p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Домодедово, пл. 30-летия Победы, д. 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работы: 9.00 - 18.00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пятница: 9.00 - 16.45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обед: 12.45 - 13.30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выходные: суббота, воскресенье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распоряжением Администрации городского округа Домодедово Московской области от 30.05.2019 №127 «Об утверждении Регламента рассмотрения обращения граждан в Администрации городского округа Домодедово» прием граждан ведется по понедельникам с 14.00 до 18.00. 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запись может быть осуществлена по телефону +7(496)792-45-32.</a:t>
            </a:r>
          </a:p>
          <a:p>
            <a:endParaRPr lang="ru-RU" dirty="0" smtClean="0"/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 электронной почты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finupr@domod.ru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dmdd_finuprv@mosreg.ru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236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3393965"/>
              </p:ext>
            </p:extLst>
          </p:nvPr>
        </p:nvGraphicFramePr>
        <p:xfrm>
          <a:off x="251520" y="846132"/>
          <a:ext cx="8568953" cy="52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4 813 305,8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4 446 105,7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4 809 433,6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1 440 196,0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1 218 666,7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1 297 304,4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1 440 196,0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1 218 666,7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1 297 304,4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110 564,8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102 497,9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100 618,8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110 564,8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102 497,9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100 618,8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546 590,3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553 465,5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415 740,7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418 000,0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442 136,0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90 273,8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67 062,3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40 560,3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44 267,2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ИМУЩЕСТВО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1 775 791,6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1 713 433,8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1 783 897,2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157 605,9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196 292,4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1 618 185,7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1 538 433,8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1 587 604,9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организаций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1 391 632,8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1 341 407,3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1 352 275,6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с физических лиц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226 552,9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197 026,5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235 329,2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1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13248524"/>
              </p:ext>
            </p:extLst>
          </p:nvPr>
        </p:nvGraphicFramePr>
        <p:xfrm>
          <a:off x="251520" y="846132"/>
          <a:ext cx="8640960" cy="5319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2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1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20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32 146,7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31 335,9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35 126,9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545 248,3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502 810,0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621 830,6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0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 виде прибыли, приходящейся на доли в уставных (складочных) капиталах хозяйственных товариществ и обществ, или дивидендов по акциям, принадлежащим Российской Федерации, субъектам Российской Федерации или муниципальным образованиям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4 438,9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496 663,7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464 900,0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580 683,1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8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по соглашениям об установлении сервитута в отношении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376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42 845,5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36 900,0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40 249,4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109,1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37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ПЛАТЕЖИ ПРИ ПОЛЬЗОВАНИИ ПРИРОДНЫМИ РЕСУРСАМИ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5 429,0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3 941,5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33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 smtClean="0">
                <a:latin typeface="Georgia" panose="02040502050405020303" pitchFamily="18" charset="0"/>
              </a:rPr>
              <a:t>Глоссарий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9" y="836712"/>
            <a:ext cx="79928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форма образования и расходования денежных средств, предназначенных для финансового обеспечения задач и функций местного самоуправления в городском округе Домодедово. 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поступающие в бюджет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городского округа Домодедово. К доходам бюджета относятся: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часть доходов граждан и организаций, которые они обязаны уплачивать государству (например земельный налог, налоги на имущество и т.д.);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платежи за пользование государственным и муниципальным имуществом, платежи в виде штрафов, санкций за нарушение законодательства;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денежные средства из других бюджетов бюджетной системы (в виде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трансфертов), а также от физических и юридических лиц (в том числе добровольные пожертвования);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средства, предоставляемые одним бюджетом бюджетной системы Российской Федерации другому бюджету бюджетной системы Российской Федерации: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вид денежного пособия местным органам власти со стороны государства, выделяемого на определенный срок на конкретные цели; в отличие от дотации подлежит возврату в случае нецелевого использования или использования не в установленные ранее сроки.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межбюджетный трансферт, предоставляемый в целях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нижестоящего бюджета.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межбюджетные трансферты, предоставляемые на безвозмездной и безвозвратной основе без установления направлений и (или) условий их использования.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выплачиваемые из бюджета городского округа Домодедово денежные средства, за исключением средств, являющихся в соответствии с Бюджетным кодексом Российской Федерации источниками финансирования дефицита бюджета городском округа Домодедово.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расходов бюджета городского округа Домодедово над его доходами. 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превышение доходов бюджета городском округа Домодедово над его расходами. </a:t>
            </a: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регламентируемая законодательством Российской Федерации деятельность органов местного самоуправления городского округа Домодедово и иных участников бюджетного процесса по составлению и рассмотрению проектов бюджета городского округа Домодедово, утверждению и исполнению бюджета городского округа Домодедово, контролю за его исполнением, осуществлению бюджетного учета, составлению, внешней проверке, рассмотрению и утверждению бюджетной отчетности.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6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9469826"/>
              </p:ext>
            </p:extLst>
          </p:nvPr>
        </p:nvGraphicFramePr>
        <p:xfrm>
          <a:off x="251520" y="846132"/>
          <a:ext cx="8712969" cy="539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0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5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3287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126 639,5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28 368,7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оказания платных услуг (работ)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компенсации затрат государства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126 537,9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28 340,1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175 308,6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169 181,2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191 151,2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квартир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2 076,5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4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имущества, находящегося в государственной и муниципальной собственности (за исключением движимого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34 679,6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34 200,0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32 120,2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28 346,8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54 800,0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73 580,3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36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увеличение площади земельных участков, находящихся в частной собственности, в результате перераспределения таких земельных участков и земель (или) земельных участков, находящихся в государственной или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107 953,9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70 000,0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74 139,3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имущества, находящегося в государственной и муниципальной собственности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2 251,9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10 062,2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11 102,4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29 795,0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130 574,1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142 876,1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6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25 595,0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50 500,0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50 815,6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39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63554164"/>
              </p:ext>
            </p:extLst>
          </p:nvPr>
        </p:nvGraphicFramePr>
        <p:xfrm>
          <a:off x="251520" y="846132"/>
          <a:ext cx="8568953" cy="5260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9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2628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 по подразделам бюджетной классификации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</a:p>
                    <a:p>
                      <a:pPr marL="0" algn="ctr" rtl="0" eaLnBrk="1" latinLnBrk="0" hangingPunct="1"/>
                      <a:endParaRPr kumimoji="0" lang="ru-RU" sz="1000" b="1" kern="1200" dirty="0" smtClean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4 230 769,6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3 802 083,0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3 788 768,0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4 222 250,2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3 816 119,8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3 800 884,6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93 952,4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93 952,4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1 041 607,3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589 414,7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587 837,2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2 829 291,0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3 091 336,0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3 078 715,0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351 352,0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41 416,7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9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1 533,5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3 453,7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&gt;200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ПЕРЕЧИСЛЕНИЯ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-2 805,7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-16 160,0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-16 160,0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9 044 075,4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8 248 188,8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8 598 201,6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Информация </a:t>
            </a:r>
            <a:r>
              <a:rPr lang="ru-RU" sz="1400" dirty="0">
                <a:latin typeface="Georgia" panose="02040502050405020303" pitchFamily="18" charset="0"/>
              </a:rPr>
              <a:t>об объеме и структуре налоговых и неналоговых доходов, а также межбюджетных </a:t>
            </a:r>
            <a:r>
              <a:rPr lang="ru-RU" sz="1400" dirty="0" smtClean="0">
                <a:latin typeface="Georgia" panose="02040502050405020303" pitchFamily="18" charset="0"/>
              </a:rPr>
              <a:t>трансфертах (тыс. руб.)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и льготах по земельному налогу на 2020 год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97380"/>
              </p:ext>
            </p:extLst>
          </p:nvPr>
        </p:nvGraphicFramePr>
        <p:xfrm>
          <a:off x="153852" y="476672"/>
          <a:ext cx="8856984" cy="6338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1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43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льготы, установленные в городском округе Домодедово дополнительно к льготам, предусмотренным Налоговым кодексом Российской Федерации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земель и (или) вид разрешенного использования земельного участка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10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</a:t>
                      </a:r>
                      <a:r>
                        <a:rPr lang="ru-RU" sz="8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установлении и введении в действие земельного налога»</a:t>
                      </a:r>
                      <a:endParaRPr lang="ru-RU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25.09.2007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№1-4/53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изменениями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22.02.2008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№1-4/77;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14.07.2009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№1-4/200;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31.03.2010 №1-4/271;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29.09.2010 №1-4/320;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16.08.2011 №1-4/387;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11.11.2012 №1-4/404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10.10.2013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№1-4/540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25.07.2014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№1-4/601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12.11.2014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17.12.2014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№1-4/629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02.03.2015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№1-4/646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22.06.2015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№1-4/661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21.08.2015 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№1-4/675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22.10.2015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№1-4/686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09.12.2015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№1-4/697,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12.12.2016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1-4/751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17.11.2017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№1-4/842,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20.12.2017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№1-4/854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21.02.2019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№1-4/948,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13.09.2019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№1-4/991,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 14.11.2019 </a:t>
                      </a:r>
                    </a:p>
                    <a:p>
                      <a:pPr algn="ctr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№1-4/999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отнесенных к землям сельскохозяйственного назначения или к землям в составе зон сельскохозяйственного использования в населенных пунктах и используемых для сельскохозяйственного производства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rowSpan="6">
                  <a:txBody>
                    <a:bodyPr/>
                    <a:lstStyle/>
                    <a:p>
                      <a:pPr algn="l" fontAlgn="t"/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100 %: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ветераны и инвалиды Великой Отечественной войны, а также ветераны и инвалиды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-Герои Советского Союза, Герои Российской Федерации, полные кавалеры ордена Славы;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инвалиды I и II групп;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имеющие право на получение социальной поддержки в соответствии с Законом Российской Федерации "О  социальной защите граждан, подвергшихся воздействию радиации вследствие катастрофы на Чернобыльской АЭС" (в редакции Закона Российской Федерации от 18 июня 1992 года N 3061-1), в соответствии с Федеральным законом от 26 ноября 1998 года N 175-ФЗ "О социальной защите граждан Российской Федерации, подвергшихся воздействию радиации вследствие аварии в 1957 году на  производственном объединении "Маяк" и сбросов радиоактивных отходов в реку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законом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полигоне", а также участники предотвращения Карибского кризиса 1962 года;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-физические лица, получившие или перенесшие лучевую болезнь или ставшие инвалидами в результате испытаний, учений и иных работ, связанных с любыми видами ядерных установок, включая ядерное оружие и космическую технику;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Герои Социалистического Труда, полные кавалеры ордена Трудовой Славы.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льготы в размере 50%: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бывшие несовершеннолетние узники фашизма;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члены семей погибших (умерших) инвалидов войны, участников Великой Отечественной войны, ветеранов боевых действий;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труженики тыла;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лет;</a:t>
                      </a:r>
                      <a: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kumimoji="0" lang="ru-RU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граждане, которым присвоено звание "Почетный гражданин городского округа Домодедово", "Почетный гражданин города Домодедово", "Почетный гражданин Домодедовского района";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малоимущие семьи и малоимущие одиноко проживающие граждане, среднедушевой доход которых ниже величины прожиточного минимума, установленного в Московской области на душу населения;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пенсионеры, доход которых ниже двукратной величины прожиточного минимума, установленной в Московской области для пенсионеров.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лица, имеющие статус добровольных пожарных в соответствии со ст. 13 Федерального закона от 06.05.2011 N 100-ФЗ "О добровольной пожарной охране" и стаж работы добровольного пожарного на территории городского округа Домодедово не менее 3-х лет</a:t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sng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Освобождаются от налогообложения: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</a:p>
                    <a:p>
                      <a:pPr marL="171450" indent="-171450" algn="l" fontAlgn="t">
                        <a:buFontTx/>
                        <a:buChar char="-"/>
                      </a:pP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государственные учреждения Московской области, вид деятельности которых направлен на сопровождение процедуры оформления права собственности Московской области на объекты недвижимости, включая земельные участки;</a:t>
                      </a:r>
                      <a:endParaRPr lang="en-US" sz="8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садоводческие, огороднические, дачные некоммерческие объединения граждан, некоммерческие партнерства - в отношении земельных участков (территорий) общего пользования, в том числе находящихся в общей долевой собственности;</a:t>
                      </a:r>
                    </a:p>
                    <a:p>
                      <a:pPr algn="l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некоммерческие организации – в отношении земельных участков, имеющих вид разрешенного использования охота и рыбалка.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4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занятых жилищным фондом</a:t>
                      </a: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объектами инженерной инфраструктуры</a:t>
                      </a:r>
                      <a:r>
                        <a:rPr kumimoji="0" lang="ru-RU" sz="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жилищно-коммунального комплекса (за исключением доли в праве на земельный участок, приходящейся на объект, не относящийся к жилищному фонду и к объектам инженерной инфраструктуры жилищно-коммунального комплекса) или приобретенных (предоставленных) для жилищного строительства (за исключением земельных участков, приобретенных (предоставленных) для индивидуального жилищного строительства, используемых в предпринимательской деятельности)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2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используемых в предпринимательской деятельности, приобретенных (предоставленных) для ведения личного подсобного хозяйства, садоводства или огородничества, а также земельных участков общего назначения, предусмотренных Федеральным 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kumimoji="0" lang="ru-RU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от 29 июля 2017 года N 217-ФЗ «О ведении гражданами садоводства и огородничества для собственных нужд и о внесении изменений в отдельные законодательные акты Российской Федерации»</a:t>
                      </a:r>
                      <a:endParaRPr kumimoji="0" lang="ru-RU" sz="8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9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приобретенные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(предоставленные) для индивидуального и кооперативного гаражного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ограниченные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обороте в соответствии с законодательством Российской Федерации, предоставленные для обеспечения обороны, безопасности и таможенных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82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9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</a:t>
            </a:r>
            <a:r>
              <a:rPr lang="ru-RU" sz="1400" dirty="0">
                <a:latin typeface="Georgia" panose="02040502050405020303" pitchFamily="18" charset="0"/>
              </a:rPr>
              <a:t>Об установлении и введении в действие земельного </a:t>
            </a:r>
            <a:r>
              <a:rPr lang="ru-RU" sz="1400" dirty="0" smtClean="0">
                <a:latin typeface="Georgia" panose="02040502050405020303" pitchFamily="18" charset="0"/>
              </a:rPr>
              <a:t>налога»                                                                                                                       </a:t>
            </a:r>
            <a:r>
              <a:rPr lang="ru-RU" sz="1400" dirty="0" err="1" smtClean="0">
                <a:latin typeface="Georgia" panose="02040502050405020303" pitchFamily="18" charset="0"/>
              </a:rPr>
              <a:t>тыс.руб</a:t>
            </a:r>
            <a:r>
              <a:rPr lang="ru-RU" sz="1400" dirty="0" smtClean="0">
                <a:latin typeface="Georgia" panose="02040502050405020303" pitchFamily="18" charset="0"/>
              </a:rPr>
              <a:t>.</a:t>
            </a:r>
            <a:r>
              <a:rPr lang="ru-RU" altLang="ru-RU" sz="1400" dirty="0" smtClean="0">
                <a:latin typeface="Georgia" panose="02040502050405020303" pitchFamily="18" charset="0"/>
              </a:rPr>
              <a:t>  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296511"/>
              </p:ext>
            </p:extLst>
          </p:nvPr>
        </p:nvGraphicFramePr>
        <p:xfrm>
          <a:off x="467544" y="1041480"/>
          <a:ext cx="8064897" cy="55552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8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льготников</a:t>
                      </a:r>
                      <a:endParaRPr lang="ru-RU" sz="10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</a:t>
                      </a: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2020 год ожидаемые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7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Герои Советского Союза, Герои Российской Федерации, полные кавалеры ордена Славы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инвалиды I и II групп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инвалидности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863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ветеранов и инвалидов Великой Отечественной войны, а также ветеранов и инвалидов боевых действий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965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5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Инвалиды с детства,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дети-инвалиды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70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6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имеющих право на получение социальной поддержки в соответствии с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"О социальной защите граждан, подвергшихся воздействию радиации вследствие катастрофы на Чернобыльской АЭС" (в редакции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Закона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 от 18 июня 1992 года N 3061-1), в соответствии с Федеральным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26 ноября 1998 года N 175-ФЗ "О социальной защите граждан Российской Федерации, подвергшихся воздействию радиации вследствие аварии в 1957 году на производственном объединении "Маяк" и сбросов радиоактивных отходов в реку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Теча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и в соответствии с Федеральным </a:t>
                      </a:r>
                      <a:r>
                        <a:rPr lang="ru-RU" sz="1000" b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законом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10 января 2002 года N 2-ФЗ "О социальных гарантиях гражданам, подвергшимся радиационному воздействию вследствие ядерных испытаний на Семипалатинском полигоне"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8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физических лиц, принимавших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объектах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3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пенсионеры, доход которых ниже двукратной величины прожиточного минимума, установленной в Московской области для пенсионеров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291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бывшие несовершеннолетние узники фашизма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89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многодетные семьи, имеющие трех и более детей в возрасте до 18 лет, а также достигших совершеннолетия одного или несколько детей при условии, что совершеннолетние дети обучаются в образовательных организациях всех типов по очной форме обучения и не достигли 23 лет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граждане, которым присвоено звание «Почетный гражданин городского округа Домодедово», «Почетный гражданин города Домодедово», «Почетный гражданин Домодедовского района»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8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получатели средств бюджета городского округа Домодедово Московской области;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муниципальные бюджетные и автономные учреждения, получающие субсидию из бюджета городского округа;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127 298,7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626" marR="31626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72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32048"/>
          </a:xfrm>
        </p:spPr>
        <p:txBody>
          <a:bodyPr>
            <a:normAutofit/>
          </a:bodyPr>
          <a:lstStyle/>
          <a:p>
            <a:r>
              <a:rPr lang="ru-RU" altLang="ru-RU" sz="1400" dirty="0" smtClean="0">
                <a:latin typeface="Georgia" panose="02040502050405020303" pitchFamily="18" charset="0"/>
              </a:rPr>
              <a:t>Информация о налоговых ставках по налогу на имущество физических лиц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366801"/>
              </p:ext>
            </p:extLst>
          </p:nvPr>
        </p:nvGraphicFramePr>
        <p:xfrm>
          <a:off x="179512" y="836713"/>
          <a:ext cx="8640960" cy="5793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1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8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8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№ нормативного правового акта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 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имущества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60">
                <a:tc rowSpan="9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Совета депутатов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 установлении налога на</a:t>
                      </a:r>
                    </a:p>
                    <a:p>
                      <a:pPr algn="ctr"/>
                      <a:r>
                        <a:rPr kumimoji="0" lang="ru-RU" sz="10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имущество физических лиц»</a:t>
                      </a:r>
                    </a:p>
                    <a:p>
                      <a:pPr 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12.11.2014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№1-4/614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изменениями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14.06.2016 1-4/716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12.02.2018 №1-4/867,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13.11.2018 №1-4/920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 14.11.2019 №1-4/1000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Квартира, часть квартиры, комната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Жилой дом, часть жилого дома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 незавершенного строительства в случае, если проектируемым назначением таких объектов является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Единые недвижимые комплексы, в состав которых входит хотя бы один жилой дом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Гаражи 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машино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-места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Хозяйственные строения или сооружения, площадь каждого из которых не превышает 50 квадратных метров и которые расположены на земельных участках, предоставленных для ведения личного подсобного, дачного хозяйства, огородничества, садоводства или индивидуального жилищного строительства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35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Объекты налогообложения, включенные в перечень, определяемый в соответствии с пунктом 7 статьи 378.2 Налогового кодекса Российской Федерации, объекты налогообложения, предусмотренные абзацем вторым пункта 10 статьи 378.2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34798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Объекты налогообложения, кадастровая стоимость каждого из которых превышает 300 млн. рублей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1456">
                <a:tc vMerge="1"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Прочие объекты налогообложения 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0,5</a:t>
                      </a:r>
                      <a:endParaRPr kumimoji="0"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21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859432"/>
              </p:ext>
            </p:extLst>
          </p:nvPr>
        </p:nvGraphicFramePr>
        <p:xfrm>
          <a:off x="467544" y="836711"/>
          <a:ext cx="8208910" cy="562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7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9 365 046,8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9 165 654,7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8 797 287,9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8 139 480,4</a:t>
                      </a:r>
                      <a:endParaRPr kumimoji="0" lang="ru-RU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1 027 213,4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1 477 566,2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1 373 958,9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1 299 052,1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6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65 181,9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83 640,6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77 962,1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75 947,1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6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994 566,8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616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928,1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565 237,8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543 739,6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1 162 967,4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853 567,37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892 861,8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722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186,4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8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39 768,6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105 374,0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50 488,7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47 606,3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4 745 821,4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4 575</a:t>
                      </a:r>
                      <a:r>
                        <a:rPr kumimoji="0" lang="ru-RU" sz="1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652,4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4 564 006,7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4 232 370,8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25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662 849,9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793 545,34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674 377,1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653 078,1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08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278 665,6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271 947,71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242 470,8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234 680,0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5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306 495,3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213 998,0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227 851,6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220 070,7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3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73 560,8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67 435,0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76 543,4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74 592,5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7225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7 955,7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106 000,0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51 529,0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36 156,8</a:t>
                      </a:r>
                      <a:endParaRPr kumimoji="0"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419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 бюджетам субъектов РФ</a:t>
                      </a:r>
                    </a:p>
                  </a:txBody>
                  <a:tcPr marL="91438" marR="91438" marT="45708" marB="45708" horzOverflow="overflow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6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37541"/>
              </p:ext>
            </p:extLst>
          </p:nvPr>
        </p:nvGraphicFramePr>
        <p:xfrm>
          <a:off x="467544" y="836710"/>
          <a:ext cx="8352928" cy="5400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14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1 027 213,4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1 373 958,9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1 299 052,1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4 065,3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4 232,9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3 948,8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10 067,5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11 119,6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10 939,6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органов исполнительной власти субъектов Российской Федерации, местных администраций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387 879,1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421 811,9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409 791,3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36 791,6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41 071,9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40 114,3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5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проведения выборов и референдумов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0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2 016,50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1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588 409,9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893 706,1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834 258,1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93,3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разделам, подразделам (тыс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16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7622"/>
              </p:ext>
            </p:extLst>
          </p:nvPr>
        </p:nvGraphicFramePr>
        <p:xfrm>
          <a:off x="467544" y="836710"/>
          <a:ext cx="8424936" cy="525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65 181,9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77 962,1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75 947,1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97,4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3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 чрезвычайных ситуаций природного и техногенного характера, гражданская оборона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26 796,3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27 236,7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26 803,5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98,4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7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38 385,6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50 725,4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49 143,6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1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994 566,8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565 237,8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543 739,6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3 153,4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4 951,0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2 632,0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102 264,5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100 977,0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100 826,1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99,9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829 648,3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419 017,7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402 801,3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Связь и информатика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14 530,5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16 193,0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14 532,1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89,7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 в области национальной экономики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44 970,1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24 099,1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22 948,1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7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108438"/>
              </p:ext>
            </p:extLst>
          </p:nvPr>
        </p:nvGraphicFramePr>
        <p:xfrm>
          <a:off x="467544" y="836710"/>
          <a:ext cx="8424936" cy="5901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1 162 967,4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892 861,8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722 186,4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80,9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236 192,4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34 914,8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23 244,2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66,6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42 906,3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107 607,7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16 090,4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15,0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883 868,7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750 339,3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682 851,8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91,0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39 768,6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50 488,7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47 606,3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94,3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 и среды их обитания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39 768,6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50 488,7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47 606,3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4 745 821,4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4 564 006,7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4 232 370,8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92,7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1 423 967,7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1 534 053,6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1 502 236,4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2 821 761,0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2 563 034,8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2 279 228,1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88,9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 Cyr" panose="02020603050405020304" pitchFamily="18" charset="0"/>
                        </a:rPr>
                        <a:t>Дополнительное образование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370 167,4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340 827,2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331 371,0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14 712,5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0,0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37 953,1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36 201,7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34 570,3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3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77 259,7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89 889,4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84 965,0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94,5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993265"/>
              </p:ext>
            </p:extLst>
          </p:nvPr>
        </p:nvGraphicFramePr>
        <p:xfrm>
          <a:off x="467544" y="836710"/>
          <a:ext cx="8424936" cy="5352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0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0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14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662 849,9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674 377,1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653 078,1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Культура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636 668,8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647 020,2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626 658,7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 в области культуры, кинематографии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26 181,1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27 356,9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26 419,4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278 665,6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242 470,8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234 680,0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96,8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14 045,7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14 500,0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14 142,4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3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124 826,7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113 911,4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110 809,3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139 793,2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114 059,4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109 728,3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306 495,3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227 851,6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220 070,7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96,6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306 495,3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227 851,6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220 070,7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96,6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2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73 560,8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76 543,4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74 592,5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97,5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7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Телевидение и радиовещание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14 688,8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18 520,6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17 769,5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95,9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01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58 872,0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58 022,8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56 823,0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97,9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9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Социально-экономические условия реализации бюджетной и налоговой политики Московской области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Базируясь на ключевых параметрах прогноза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- экономического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 2020-2022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определены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формированию бюджетной и налоговой политики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основные параметры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Домодедово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0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967893"/>
              </p:ext>
            </p:extLst>
          </p:nvPr>
        </p:nvGraphicFramePr>
        <p:xfrm>
          <a:off x="467544" y="836710"/>
          <a:ext cx="8352928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1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5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8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931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 sz="22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itchFamily="2" charset="2"/>
                        <a:defRPr sz="21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раздела  / подраздела</a:t>
                      </a:r>
                    </a:p>
                  </a:txBody>
                  <a:tcPr marL="91438" marR="91438" marT="45708" marB="45708" anchor="ctr" horzOverflow="overflow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2019 год исполнение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Уточненный план 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2020 год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 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Обслуживание государственного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7 955,7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51 529,0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36 156,8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70,2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7 955,7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51 529,0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36 156,8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 Cyr" panose="02020603050405020304" pitchFamily="18" charset="0"/>
                        </a:rPr>
                        <a:t>70,2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Times New Roman" panose="02020603050405020304" pitchFamily="18" charset="0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0,0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5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ИТОГО РАСХОДОВ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9 365 046,8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8 797 287,9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8 139 480,4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92,5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ru-RU" altLang="ru-RU" sz="1400" dirty="0">
                <a:latin typeface="Georgia" panose="02040502050405020303" pitchFamily="18" charset="0"/>
              </a:rPr>
              <a:t>Расходы бюджета городского округа </a:t>
            </a:r>
            <a:r>
              <a:rPr lang="ru-RU" altLang="ru-RU" sz="1400" dirty="0" smtClean="0">
                <a:latin typeface="Georgia" panose="02040502050405020303" pitchFamily="18" charset="0"/>
              </a:rPr>
              <a:t>в 2019-2020 годах </a:t>
            </a:r>
            <a:br>
              <a:rPr lang="ru-RU" altLang="ru-RU" sz="1400" dirty="0" smtClean="0">
                <a:latin typeface="Georgia" panose="02040502050405020303" pitchFamily="18" charset="0"/>
              </a:rPr>
            </a:br>
            <a:r>
              <a:rPr lang="ru-RU" altLang="ru-RU" sz="1400" dirty="0" smtClean="0">
                <a:latin typeface="Georgia" panose="02040502050405020303" pitchFamily="18" charset="0"/>
              </a:rPr>
              <a:t>по </a:t>
            </a:r>
            <a:r>
              <a:rPr lang="ru-RU" altLang="ru-RU" sz="1400" dirty="0">
                <a:latin typeface="Georgia" panose="02040502050405020303" pitchFamily="18" charset="0"/>
              </a:rPr>
              <a:t>разделам, </a:t>
            </a:r>
            <a:r>
              <a:rPr lang="ru-RU" altLang="ru-RU" sz="1400" dirty="0" smtClean="0">
                <a:latin typeface="Georgia" panose="02040502050405020303" pitchFamily="18" charset="0"/>
              </a:rPr>
              <a:t>подразделам </a:t>
            </a:r>
            <a:r>
              <a:rPr lang="ru-RU" altLang="ru-RU" sz="1400" dirty="0">
                <a:latin typeface="Georgia" panose="02040502050405020303" pitchFamily="18" charset="0"/>
              </a:rPr>
              <a:t>(</a:t>
            </a:r>
            <a:r>
              <a:rPr lang="ru-RU" altLang="ru-RU" sz="1400" dirty="0" smtClean="0">
                <a:latin typeface="Georgia" panose="02040502050405020303" pitchFamily="18" charset="0"/>
              </a:rPr>
              <a:t>тыс</a:t>
            </a:r>
            <a:r>
              <a:rPr lang="ru-RU" altLang="ru-RU" sz="1400" dirty="0">
                <a:latin typeface="Georgia" panose="02040502050405020303" pitchFamily="18" charset="0"/>
              </a:rPr>
              <a:t>. руб</a:t>
            </a:r>
            <a:r>
              <a:rPr lang="ru-RU" altLang="ru-RU" sz="1400" dirty="0" smtClean="0">
                <a:latin typeface="Georgia" panose="02040502050405020303" pitchFamily="18" charset="0"/>
              </a:rPr>
              <a:t>.)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37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Структура расходов 2020 года </a:t>
            </a:r>
            <a:r>
              <a:rPr lang="ru-RU" sz="1400" dirty="0">
                <a:latin typeface="Georgia" panose="02040502050405020303" pitchFamily="18" charset="0"/>
              </a:rPr>
              <a:t>(млн</a:t>
            </a:r>
            <a:r>
              <a:rPr lang="ru-RU" sz="1400" dirty="0" smtClean="0">
                <a:latin typeface="Georgia" panose="02040502050405020303" pitchFamily="18" charset="0"/>
              </a:rPr>
              <a:t>. руб</a:t>
            </a:r>
            <a:r>
              <a:rPr lang="ru-RU" sz="1400" dirty="0">
                <a:latin typeface="Georgia" panose="02040502050405020303" pitchFamily="18" charset="0"/>
              </a:rPr>
              <a:t>.)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96062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222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244824"/>
              </p:ext>
            </p:extLst>
          </p:nvPr>
        </p:nvGraphicFramePr>
        <p:xfrm>
          <a:off x="323528" y="980728"/>
          <a:ext cx="815759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80920" cy="864096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Georgia" panose="02040502050405020303" pitchFamily="18" charset="0"/>
              </a:rPr>
              <a:t>Сведения о фактических расходах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по муниципальным программам в </a:t>
            </a:r>
            <a:r>
              <a:rPr lang="ru-RU" sz="1200" dirty="0" smtClean="0">
                <a:latin typeface="Georgia" panose="02040502050405020303" pitchFamily="18" charset="0"/>
              </a:rPr>
              <a:t>2020</a:t>
            </a:r>
            <a:r>
              <a:rPr lang="ru-RU" sz="1400" dirty="0" smtClean="0">
                <a:latin typeface="Georgia" panose="02040502050405020303" pitchFamily="18" charset="0"/>
              </a:rPr>
              <a:t> году (тыс. руб.), </a:t>
            </a:r>
            <a:br>
              <a:rPr lang="ru-RU" sz="1400" dirty="0" smtClean="0">
                <a:latin typeface="Georgia" panose="02040502050405020303" pitchFamily="18" charset="0"/>
              </a:rPr>
            </a:br>
            <a:r>
              <a:rPr lang="ru-RU" sz="1400" dirty="0" smtClean="0">
                <a:latin typeface="Georgia" panose="02040502050405020303" pitchFamily="18" charset="0"/>
              </a:rPr>
              <a:t>(% исполнения плановых целевых показателей)</a:t>
            </a:r>
            <a:endParaRPr lang="ru-RU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561444"/>
              </p:ext>
            </p:extLst>
          </p:nvPr>
        </p:nvGraphicFramePr>
        <p:xfrm>
          <a:off x="827583" y="1052736"/>
          <a:ext cx="7797359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1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6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818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6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«Здравоохранение» -7 635,2 тыс. руб.  (85,2%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98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I. Профилактика заболеваний и формирование здорового образа жизни. Развитие первичной медико-санитарной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работников предприятий, прошедших диспансеризацию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60,60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9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Доля граждан получивших компенсацию стоимости приобретенных льготных лекарственных препаратов, не поступивших в аптечные организации, от общего числа обратившихся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7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населения, прикрепленного к медицинским организациям на территории городского округа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endParaRPr kumimoji="0" lang="ru-RU" sz="1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624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018569"/>
              </p:ext>
            </p:extLst>
          </p:nvPr>
        </p:nvGraphicFramePr>
        <p:xfrm>
          <a:off x="395535" y="908720"/>
          <a:ext cx="8568953" cy="47525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040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7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1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«Здравоохранение» -7 635,2 тыс. руб.  (85,2%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23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V. Финансовое обеспечение системы организации медицинской помощи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1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медицинских работников (врачей первичного звена и специалистов узкого профиля), обеспеченных жильем, из числа привлеченных и нуждающихся в жилье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321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7494"/>
              </p:ext>
            </p:extLst>
          </p:nvPr>
        </p:nvGraphicFramePr>
        <p:xfrm>
          <a:off x="395535" y="908720"/>
          <a:ext cx="8352928" cy="485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598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2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51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"Культура"- 651 656,3 тыс. руб. (96,8%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5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музейного дела и народных художественных промыслов»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96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общего количество посещений музеев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9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инфекцией,  музей для посещения был закрыт.</a:t>
                      </a:r>
                      <a:endParaRPr lang="ru-RU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1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Перевод в электронный вид музейных фондов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6897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806016"/>
              </p:ext>
            </p:extLst>
          </p:nvPr>
        </p:nvGraphicFramePr>
        <p:xfrm>
          <a:off x="467544" y="897273"/>
          <a:ext cx="8352929" cy="522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1341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88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63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"Культура"- 651 656,3 тыс. руб. (96,8%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7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библиотечного дела»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3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роста числа пользователей библиотек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инфекцией,  библиотеки для посещения были закрыты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количества библиотек, внедривших стандарты деятельности библиотеки нового формата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инфекцией,  библиотеки были закрыты.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48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библиотек, соответствующих требованиям к условиям деятельности библиотек Московской области (стандарту)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В</a:t>
                      </a:r>
                      <a:r>
                        <a:rPr kumimoji="0" lang="ru-RU" sz="1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период режима повышенной готовности, вызванный распространением новой </a:t>
                      </a:r>
                      <a:r>
                        <a:rPr kumimoji="0" lang="ru-RU" sz="800" b="0" i="0" u="none" strike="noStrik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коронавирусной</a:t>
                      </a:r>
                      <a:r>
                        <a:rPr kumimoji="0" lang="ru-RU" sz="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инфекцией,  библиотеки были закрыты.</a:t>
                      </a:r>
                    </a:p>
                    <a:p>
                      <a:pPr algn="l" fontAlgn="ctr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5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посещаемости общедоступных (публичных) библиотек, а также культурно-массовых мероприятий, проводимых в библиотеках Московской области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инфекцией,  библиотеки для посещения были закрыты.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2903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703490"/>
              </p:ext>
            </p:extLst>
          </p:nvPr>
        </p:nvGraphicFramePr>
        <p:xfrm>
          <a:off x="395535" y="908721"/>
          <a:ext cx="8352928" cy="5198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2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3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"Культура"- 651 656,3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профессионального искусства, гастрольно-концертной деятельности и кинематографии»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9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на 15% числа посещений организаций культуры к уровню 2017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48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учреждений клубного типа, соответствующих Требованиям к условиям деятельности культурно-досуговых учреждений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9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посещений платных культурно-массовых мероприятий клубов и домов культуры к уровню 2017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вызванный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 посещение культурно-массовых мероприятий в клубах и домах культуры было запрещено.</a:t>
                      </a:r>
                      <a:endParaRPr lang="ru-RU" sz="8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участников клубных формирований к уровню 2017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70,85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период режима повышенной готовности, вызванный распространением новой </a:t>
                      </a:r>
                      <a:r>
                        <a:rPr kumimoji="0" lang="ru-RU" sz="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коронавирусной</a:t>
                      </a:r>
                      <a:r>
                        <a:rPr kumimoji="0" lang="ru-RU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инфекцией посещение культурно-массовых  мероприятий было запрещено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000" b="0" i="0" u="none" strike="noStrike" dirty="0" smtClean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t"/>
                      <a:endParaRPr lang="ru-RU" sz="10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7550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89536"/>
              </p:ext>
            </p:extLst>
          </p:nvPr>
        </p:nvGraphicFramePr>
        <p:xfrm>
          <a:off x="395535" y="908720"/>
          <a:ext cx="8352928" cy="48927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916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68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"Культура"- 651 656,3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«Развитие архивного дела»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5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документов, хранящихся в муниципальном архиве в нормативных условиях, обеспечивающих их постоянное (вечное) и долговременное хранение, в общем количестве документов в муниципальном архиве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106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архивных фондов муниципального архива, внесенных в общеотраслевую базу данных «Архивный фонд», от общего количества архивных фондов, хранящихся в муниципальном архиве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37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архивных документов, переведенных в электронно-цифровую форму, от общего количества документов, находящихся на хранении в муниципальном архиве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4142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801869"/>
              </p:ext>
            </p:extLst>
          </p:nvPr>
        </p:nvGraphicFramePr>
        <p:xfrm>
          <a:off x="395535" y="936000"/>
          <a:ext cx="8568953" cy="50132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055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0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9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"Культура"- 651 656,3 тыс. руб. (96,8%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2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Обеспечивающая 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5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Соотношение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средней заработной платы работников учреждений культуры к среднемесячной начисленной заработной плате наемных работников в организациях, у индивидуальных предпринимателей и физических лиц (среднемесячному доходу от трудовой деятельности)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6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IX «Развитие парков культуры и отдыха»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4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числа посетителей парков культуры и отдыха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по отношению к базовому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653,55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393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363695"/>
              </p:ext>
            </p:extLst>
          </p:nvPr>
        </p:nvGraphicFramePr>
        <p:xfrm>
          <a:off x="611560" y="1268760"/>
          <a:ext cx="7054298" cy="420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632848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Численность постоянного населения                                                       </a:t>
            </a:r>
            <a:r>
              <a:rPr lang="ru-RU" sz="1400" dirty="0" smtClean="0">
                <a:latin typeface="Georgia" panose="02040502050405020303" pitchFamily="18" charset="0"/>
              </a:rPr>
              <a:t>        </a:t>
            </a:r>
            <a:r>
              <a:rPr lang="ru-RU" sz="1400" dirty="0">
                <a:latin typeface="Georgia" panose="02040502050405020303" pitchFamily="18" charset="0"/>
              </a:rPr>
              <a:t>(тыс. чел.)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6269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53622"/>
              </p:ext>
            </p:extLst>
          </p:nvPr>
        </p:nvGraphicFramePr>
        <p:xfrm>
          <a:off x="467544" y="873299"/>
          <a:ext cx="8280920" cy="5364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30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45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97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 «Образование» - 4 255 789,3 тыс. руб.  (97 %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8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8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дополнительных мест для детей в возрасте от 2 месяцев до 3 лет в образовательных организациях, реализующих образовательные программы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9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дошкольных 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936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численности детей в возрасте от 3 до 7 лет, получающих дошкольное образование в текущем году, к сумме численности детей в возрасте от 3 до 7 лет, получающих дошкольное образование в текущем году, и численности детей в возрасте от 3 до 7 лет, находящихся в очереди на получение в текущем году дошкольного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82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Доступность дошкольного образования для детей в возрасте от полутора до трех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3548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11570"/>
              </p:ext>
            </p:extLst>
          </p:nvPr>
        </p:nvGraphicFramePr>
        <p:xfrm>
          <a:off x="323528" y="836711"/>
          <a:ext cx="8424936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343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8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0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11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6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101,49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Показатель не выполнен в связи с тем, что  не были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открыты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группы по оказанию платных услуг (в результате неблагоприятной эпидемиологической ситуации). 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68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– инвалидов в возрасте от 1,5 года до 7 лет, охваченных дошкольным образованием, в общей численности детей-инвалидов такого возраста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5201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55339"/>
              </p:ext>
            </p:extLst>
          </p:nvPr>
        </p:nvGraphicFramePr>
        <p:xfrm>
          <a:off x="467544" y="1484784"/>
          <a:ext cx="8352928" cy="4790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71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4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4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68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Дошкольное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21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Созданы дополнительные места в субъектах Российской Федерации для детей в возрасте от 1,5 до 3 лет любой направленности в организациях, осуществляющих образовательную деятельность (за исключением государственных и муниципальных), и индивидуальных предпринимателей, осуществляющих образовательную деятельность по образовательным программам дошкольного образования, в том числе адаптированным, и присмотр и уход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8581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Создано не менее 90 тысяч дополнительных мест, в том числе с обеспечением  необходимых условий пребывания детей с ОВЗ и детей-инвалидов, в организациях, осуществляющих образовательную деятельность по образовательным программам дошкольного образования, для детей в возрасте до трёх лет за счёт средств федерального бюджета, бюджетов субъектов Российской Федерации и местных бюджетов с учётом приоритетности региональных программ субъектов Российской Федерации, в том числе входящих в состав Дальневосточного и Северо-Кавказского федеральных округов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4096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944057"/>
              </p:ext>
            </p:extLst>
          </p:nvPr>
        </p:nvGraphicFramePr>
        <p:xfrm>
          <a:off x="395535" y="908720"/>
          <a:ext cx="8208912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439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94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1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06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03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Обновлена материально-техническая база для формирования у обучающихся современных технологических и гуманитарных навыков. Создана материально-техническая база для реализации основных и дополнительных общеобразовательных программ цифрового и гуманитарного профилей в общеобразовательных организациях, расположенных в сельской местности и малых городах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Поддержка образования для детей с ограниченными возможностями здоровья. Обновление материально - технической базы в организациях, осуществляющих образовательную деятельность исключительно по адаптированным основным общеобразовательным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085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7943542"/>
              </p:ext>
            </p:extLst>
          </p:nvPr>
        </p:nvGraphicFramePr>
        <p:xfrm>
          <a:off x="395535" y="908722"/>
          <a:ext cx="8136904" cy="5400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32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91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40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  <a:p>
                      <a:pPr algn="l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935 тыс. детей в не менее чем в 7000 общеобразовательных организаций, расположенных в сельской местности, обновлена материально-техническая база для занятий физической культурой и спортом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48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деятельности, тысяча человек)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6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муниципальных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общеобразовательных учреждений,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обеспеченных горячим питанием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1783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301512"/>
              </p:ext>
            </p:extLst>
          </p:nvPr>
        </p:nvGraphicFramePr>
        <p:xfrm>
          <a:off x="395535" y="908721"/>
          <a:ext cx="8136904" cy="5040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391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17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46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0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отремонтированных общеобразовательных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7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выпускников текущего года, набравших 220 баллов и более по 3 предметам, к общему количеству выпускников текущего года, сдавших ЕГЭ по 3 и более предметам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5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во вторую смену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8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 общеобразовательных организаций, обеспеченных подвозом к месту обучения в муниципальных общеобразовательных организациях, нуждающихся в подвозе к месту обучения в муниципальные общеобразовательные организации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7229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270605"/>
              </p:ext>
            </p:extLst>
          </p:nvPr>
        </p:nvGraphicFramePr>
        <p:xfrm>
          <a:off x="395535" y="908721"/>
          <a:ext cx="8208912" cy="5444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9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90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16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79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«Общее образование»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детей-инвалидов, которым созданы условия для получения качественного начального общего, основного общего, среднего общего образования, в общей численности детей-инвалидов школьного возраста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3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обучающихся, получающих начальное общее образование в муниципальных образовательных организациях городского округа Домодедово Московской области, получающих бесплатное горячее питание, к общему количеству обучающихся, получающих начальное общее образование в муниципальных образовательных организациях городского округа Домодедово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9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образования, в которых организовано бесплатное горячее питание обучающихся, получающих начальное общее образование, в соответствии со стандартом организации питания обучающихся организаций в Московской области, к общему количеству муниципальных образовательных организаций, расположенных на территории городского округа Домодедово Московской области и осуществляющих обучение по программам начального общего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7310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83047"/>
              </p:ext>
            </p:extLst>
          </p:nvPr>
        </p:nvGraphicFramePr>
        <p:xfrm>
          <a:off x="395536" y="1052735"/>
          <a:ext cx="8352928" cy="5095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465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9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94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8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2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Отношение средней заработной платы педагогических работников организаций дополнительного образования к средней заработной плате учителей в Московской области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6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Количество организаций культуры, получивших современное оборудование (детские школы искусств по видам искусств)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61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 сферы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242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детей, охваченных деятельностью детских технопарков «Кванториум» (мобильных технопарков «Кванториум»)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тысяча челолвек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7273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400986"/>
              </p:ext>
            </p:extLst>
          </p:nvPr>
        </p:nvGraphicFramePr>
        <p:xfrm>
          <a:off x="395535" y="908718"/>
          <a:ext cx="8136904" cy="5184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57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12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20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7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«Дополнительное образование, воспитание и психолого-социальное сопровождение детей»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 в возрасте от 5 до 18 лет, охваченных дополнительным образованием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7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детей-инвалидов в возрасте от 5 до 18 лет, получающих дополнительное образование, от общей численности детей-инвалидов данного возрасти 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68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привлекаемых к участию в творческих мероприятиях, от общего числа детей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90593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02325"/>
              </p:ext>
            </p:extLst>
          </p:nvPr>
        </p:nvGraphicFramePr>
        <p:xfrm>
          <a:off x="395535" y="908720"/>
          <a:ext cx="8280920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27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0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«Образование» - 4 255 789,3 тыс. руб.  (97 %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25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«Профессиональное образование»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педагогических работников, прошедших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добровольную независимую оценку квалификации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07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«Обеспечивающая подпрограмма»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4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учителей и директоров школ, повысивших уровень квалификации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7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039815"/>
              </p:ext>
            </p:extLst>
          </p:nvPr>
        </p:nvGraphicFramePr>
        <p:xfrm>
          <a:off x="611560" y="1556792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534726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Среднемесячная заработная плата работников крупных и средних организаций      (руб.)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7557246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13660"/>
              </p:ext>
            </p:extLst>
          </p:nvPr>
        </p:nvGraphicFramePr>
        <p:xfrm>
          <a:off x="395535" y="908719"/>
          <a:ext cx="8352928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317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5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2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(95,3%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6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бедности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получивших   субсидию на оплату жилого помещения и коммунальных услуг, от общего числа обратившихся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поощрение и поздравление в связи с праздниками, пямятными датами,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3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граждан, получившие выплаты пенсии за выслугу лет, замещающим муниципальные должности и должности муниципальной службы, в связи с выходом на пенсию,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73900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978390"/>
              </p:ext>
            </p:extLst>
          </p:nvPr>
        </p:nvGraphicFramePr>
        <p:xfrm>
          <a:off x="395536" y="1124744"/>
          <a:ext cx="8136904" cy="5328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03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12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(95,3%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76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"Социальная поддержка граждан"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8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отдельной категории граждан, получивших  меры социальной поддержки,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3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Активное долголетие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3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отдельных категорий граждан, получивших социальную поддержку по зубопротезированию, от общего числа обратившихся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671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08511"/>
              </p:ext>
            </p:extLst>
          </p:nvPr>
        </p:nvGraphicFramePr>
        <p:xfrm>
          <a:off x="395535" y="671746"/>
          <a:ext cx="8208912" cy="5637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056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9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02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96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 "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4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Доступная среда - Доступность для инвалидов и других маломобильных групп населения муниципальных приоритетных объектов.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5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Приобретение оборудования, строительство пандусов для обеспечения беспрепятственного доступа маломобильных групп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9287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688589"/>
              </p:ext>
            </p:extLst>
          </p:nvPr>
        </p:nvGraphicFramePr>
        <p:xfrm>
          <a:off x="395535" y="671746"/>
          <a:ext cx="8496944" cy="5709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30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2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69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82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"Развитие системы отдыха и оздоровления детей"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охваченных отдыхом и оздоровлением, в общей численности детей в возрасте от7 до 15 лет,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39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детей, находящихся в  трудной жизненной ситуации, охваченных отдыхом и оздоровлением, в общей численности детей в возрасте от7 до 15 лет, находящихся в трудной жизненной ситуации, подлежащих оздоровлению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7662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"Развитие трудовых ресурсов и охраны труда"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82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пострадавших в результате несчастных случаев на производстве со смертельным исходом, в расчете на 1000 работающих (организаций занятых в экономике муниципального образования)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3137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26211"/>
              </p:ext>
            </p:extLst>
          </p:nvPr>
        </p:nvGraphicFramePr>
        <p:xfrm>
          <a:off x="395535" y="908720"/>
          <a:ext cx="8136904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299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</a:t>
                      </a:r>
                      <a:r>
                        <a:rPr kumimoji="0" lang="ru-RU" sz="1000" b="1" kern="1200" baseline="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невыполнения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46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6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843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68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оказана поддержка органами местного самоуправления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социальной защиты населения,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 в сфере культуры, которым оказана поддержка органами местного самоуправления   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2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Количество СО НКО в сфере образования,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7955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803118"/>
              </p:ext>
            </p:extLst>
          </p:nvPr>
        </p:nvGraphicFramePr>
        <p:xfrm>
          <a:off x="395536" y="980728"/>
          <a:ext cx="8286783" cy="5544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5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0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2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59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547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2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8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которым оказана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6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охраны здоровья, которым оказана поддержка органами местного самоуправления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45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НКО,  которым оказана имущественная  поддержка органами местного самоуправления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66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социальной защиты населения,  которым оказана 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3174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540049"/>
              </p:ext>
            </p:extLst>
          </p:nvPr>
        </p:nvGraphicFramePr>
        <p:xfrm>
          <a:off x="395534" y="908721"/>
          <a:ext cx="8208913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4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7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2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8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408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  <a:p>
                      <a:pPr marL="0" algn="ctr" rtl="0" eaLnBrk="1" fontAlgn="ctr" latinLnBrk="0" hangingPunct="1"/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9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21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 (95,3%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997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Количество СО НКО в сфере культуры,  которым оказана  имущественная поддержка 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8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образования,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0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в сфере физической культуры и спорта, 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47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 НКО  в сфере охраны здоровья, которым оказана имущественная поддержка органами местного самоуправления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47100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824706"/>
              </p:ext>
            </p:extLst>
          </p:nvPr>
        </p:nvGraphicFramePr>
        <p:xfrm>
          <a:off x="395535" y="908721"/>
          <a:ext cx="8136904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 (95,3%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629,70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социальной защиты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сфере культуры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 в сфере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0128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741814"/>
              </p:ext>
            </p:extLst>
          </p:nvPr>
        </p:nvGraphicFramePr>
        <p:xfrm>
          <a:off x="395535" y="908721"/>
          <a:ext cx="8280920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«Социальная защита населения» - 140 118,2  тыс. руб. (95,3%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IX "Развитие и поддержка социально ориентированных некоммерческих организаций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Общее количество предоставленной  органами местного самоуправления площади на льготных условиях или в безвозмездное пользование СО НКО в сфере охраны здоровья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граждан, принявших участие в просветительских мероприятиях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органами местного самоуправления просветительских мероприятий по вопросам деятельности СО НКО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34576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384668"/>
              </p:ext>
            </p:extLst>
          </p:nvPr>
        </p:nvGraphicFramePr>
        <p:xfrm>
          <a:off x="395535" y="908721"/>
          <a:ext cx="8352928" cy="5380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 тыс. руб. (96,4%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муниципального образования Московской области, систематически занимающихся физической культурой и спортом, в общей численности населения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46,34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 и молодежи (возраст 3-29 лет), систематически занимающихся физической культурой и спортом, в общей численности детей и молодежи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граждан среднего возраста (женщины: 30-54 года; мужчины: 30-59 лет), систематически занимающихся физической культурой и спортом, в общей численности граждан среднего возраста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Целевой показатель 4. Доля граждан старшего возраста (женщины: 55-79 лет; мужчины: 60-79 лет), систематически занимающихся физической культурой и спортом, в общей численности граждан старшего возраста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657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72172"/>
              </p:ext>
            </p:extLst>
          </p:nvPr>
        </p:nvGraphicFramePr>
        <p:xfrm>
          <a:off x="668712" y="1340768"/>
          <a:ext cx="75756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Ввод  в эксплуатацию жилых домов, построенных за счет всех источников финансирования  (тыс. м2 общей площади)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3220146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57203"/>
              </p:ext>
            </p:extLst>
          </p:nvPr>
        </p:nvGraphicFramePr>
        <p:xfrm>
          <a:off x="395535" y="908721"/>
          <a:ext cx="8208912" cy="5219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 тыс. руб.  (96,4%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Уровень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обеспеченности граждан спортивными сооружениями исходя из единовременной  пропускной способности объектов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Доступные спортивные площадки. Доля спортивных площадок, управляемых в соответствии со стандартом их использования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 с ограниченными возможностями здоровья и инвалидов, систематически занимающихся физической культурой и спортом, в общей численности указанной категории населения, проживающих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и студентов, систематически занимающихся физической культурой и спортом, в общей численности обучающихся и студентов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3273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054499"/>
              </p:ext>
            </p:extLst>
          </p:nvPr>
        </p:nvGraphicFramePr>
        <p:xfrm>
          <a:off x="395535" y="908721"/>
          <a:ext cx="8208912" cy="5210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тыс. руб.  (96,4%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муниципального образования Московской области, занимающихся в спортивных организациях, в общей численности детей и молодежи в возрасте 6 - 15 лет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муниципального образования Московской области, занятого в экономике, занимающегося физической культурой и спортом, в общей численности населения, занятого в экономике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использования существующих объектов спорта (отношение фактической посещаемости к нормативной пропускной способности)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жителей Московской области, выполнивших нормативы испытаний (тестов) Всероссийского комплекса «Готов к труду и обороне» (ГТО), в общей численности населения, принявшего участие в испытаниях (тестах)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1634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0676"/>
              </p:ext>
            </p:extLst>
          </p:nvPr>
        </p:nvGraphicFramePr>
        <p:xfrm>
          <a:off x="395535" y="908720"/>
          <a:ext cx="8352928" cy="52437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12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80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3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 тыс. руб. (96,4% от плана)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6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«Развитие физической культуры и спорта»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1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обучающихся и студентов Московской области, выполнивших нормативы Всероссийского физкультурно-спортивного комплекса «Готов к труду и обороне» (ГТО), в общей численности обучающихся и студентов.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9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проведенных массовых, официальных физкультурных и спортивных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На основании Постановления Губернатора Московской области от 12.03.2020 № 108-ПГ "О введении в Московской области режима повышенной готовности для органов управления и сил Московской областной системы предупреждения и ликвидации чрезвычайных ситуаций и‚ некоторых мерах по предотвращены/по распространения новой </a:t>
                      </a:r>
                      <a:r>
                        <a:rPr kumimoji="0" lang="ru-RU" sz="8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коронавирусной</a:t>
                      </a:r>
                      <a:r>
                        <a:rPr kumimoji="0" lang="ru-RU" sz="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 инфекции (2019-nCoV) на территории Московской области</a:t>
                      </a:r>
                      <a:r>
                        <a:rPr kumimoji="0" lang="ru-RU" sz="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« массовые </a:t>
                      </a:r>
                      <a:r>
                        <a:rPr kumimoji="0" lang="ru-RU" sz="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мероприятия были </a:t>
                      </a:r>
                      <a:r>
                        <a:rPr kumimoji="0" lang="ru-RU" sz="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отменены</a:t>
                      </a:r>
                      <a:r>
                        <a:rPr kumimoji="0"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  <a:endParaRPr kumimoji="0"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5525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87931"/>
              </p:ext>
            </p:extLst>
          </p:nvPr>
        </p:nvGraphicFramePr>
        <p:xfrm>
          <a:off x="395535" y="908720"/>
          <a:ext cx="8496944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43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9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901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27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19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«Спорт» - 210 474,4  тыс. руб. (96,4% от плана)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60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«Подготовка спортивного резерва»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62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занимающихся по программам спортивной подготовки в организациях ведомственной принадлежности физической культуры и спорта в общем количестве занимающихся в организациях ведомственной принадлежности физической культуры и спорта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41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систематически занимающихся видом спорта «футбол» в общем количестве систематически занимающихся по всем видам спорта в муниципальных образованиях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0718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059192"/>
              </p:ext>
            </p:extLst>
          </p:nvPr>
        </p:nvGraphicFramePr>
        <p:xfrm>
          <a:off x="395535" y="908721"/>
          <a:ext cx="8280920" cy="548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08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3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сельского хозяйства»- 4 510,3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руб. (65,8%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51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«Развитие отраслей сельского хозяйства»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Индекс производства продукции сельского хозяйства в хозяйствах всех категорий (в сопоставимых ценах) к предыдущему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3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скота и птицы на убой в хозяйствах всех категорий (в живом весе)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6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в хозяйствах всех категорий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51,368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2020 году в ООО 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АПК ПЗ «Ямской»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прекратил</a:t>
                      </a:r>
                      <a:r>
                        <a:rPr lang="ru-RU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осуществлять деятельность по производству молока</a:t>
                      </a:r>
                      <a:r>
                        <a:rPr lang="ru-RU" sz="9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36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инвестиций, привлеченных в текущем году по реализуемым инвестиционным проектам АПК, находящимся в единой автоматизированной системе мониторинга инвестиционных проектов Министерства инвестиций и инноваций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млн.руб.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5 747,70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8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мощностей животноводческих комплексов молочного направления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скотомест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73776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478364"/>
              </p:ext>
            </p:extLst>
          </p:nvPr>
        </p:nvGraphicFramePr>
        <p:xfrm>
          <a:off x="395535" y="908719"/>
          <a:ext cx="8352928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91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81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62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хозяйства»- 4 510,3 тыс. руб. (65,8%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86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«Развитие мелиорации земель сельскохозяйственного назначения»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9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Вовлечение в оборот выбывших сельскохозяйственных угодий за счет проведения культуртехнических работ сельскохозяйственными товаропроизводителями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тыс.га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90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земель, обработанных от борщевика Сосновского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82981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526664"/>
              </p:ext>
            </p:extLst>
          </p:nvPr>
        </p:nvGraphicFramePr>
        <p:xfrm>
          <a:off x="395535" y="908720"/>
          <a:ext cx="8208912" cy="5112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61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87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36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сельского хозяйства»- 4 510,3 тыс. руб. (65,8%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6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«Устойчивое развитие сельских территорий»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99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ввода (приобретения) жилья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 метр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80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эпизоотического и ветеринарно-санитарного  благополучия»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отловленных безнадзорных животных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998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«Экспорт продукции агропромышленного комплекса Московской области»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95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экспорта АПК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долл. США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97767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02718"/>
              </p:ext>
            </p:extLst>
          </p:nvPr>
        </p:nvGraphicFramePr>
        <p:xfrm>
          <a:off x="395535" y="908720"/>
          <a:ext cx="8280920" cy="53474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0166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1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85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среда»- 45 728,0 тыс. руб. (94,1%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93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"Охрана окружающей среды"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проведенных экологических мероприятий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исследуемых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компонентов окружающей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среды (мониторинг)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5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изданной экологической литературы (детский экологический атлас)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30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очищенных водоемов (прудов)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8545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085523"/>
              </p:ext>
            </p:extLst>
          </p:nvPr>
        </p:nvGraphicFramePr>
        <p:xfrm>
          <a:off x="395535" y="908721"/>
          <a:ext cx="8208914" cy="5184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36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5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8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362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5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8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среда»- 45 728,0 тыс. руб. (94,1%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2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Подпрограмма II «Развитие водохозяйственного комплекса»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4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с неудовлетворительным и опасным уровнем безопасности, приведенных в безопасное техническое состояние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44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Проведение плановых работ по содержанию гидротехнических сооружений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не был исполнен 1 контракт по содержанию гидротехнических сооружений, находящихся в муниципальной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собственности.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16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сооружений, находящихся в муниципальной собственности, для которых разработана проектно-сметная документация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 проектно-сметная документация  по плотине в д. </a:t>
                      </a:r>
                      <a:r>
                        <a:rPr lang="ru-RU" sz="9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Минаево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не разрабатывалась.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8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гидротехнических сооружений находящихся в муниципальной собственности, на которых проведен капитальный ремонт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44272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927989"/>
              </p:ext>
            </p:extLst>
          </p:nvPr>
        </p:nvGraphicFramePr>
        <p:xfrm>
          <a:off x="395535" y="908721"/>
          <a:ext cx="8424936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630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0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«Экология и окружающая среда» - 45 728,0 тыс. руб. (94,1%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27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лесного хозяйства»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обследованных территорий, покрытых зелеными насаждениями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10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посаженных зеленых насаждений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061">
                <a:tc gridSpan="5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«Региональная программа в области обращения с отходами, в том числе с твердыми коммунальными отходами"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97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ликвидированных несанкционированных (стихийных) свалок (навалов), в общем объеме выявленных несанкционированных (стихийных) свалок (навалов)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688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18822"/>
              </p:ext>
            </p:extLst>
          </p:nvPr>
        </p:nvGraphicFramePr>
        <p:xfrm>
          <a:off x="683568" y="1412776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76672"/>
            <a:ext cx="6172200" cy="529568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Georgia" panose="02040502050405020303" pitchFamily="18" charset="0"/>
              </a:rPr>
              <a:t>Уровень обеспеченности населения жильем на конец года           (кв. м. на человека)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700699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29909"/>
              </p:ext>
            </p:extLst>
          </p:nvPr>
        </p:nvGraphicFramePr>
        <p:xfrm>
          <a:off x="395535" y="908720"/>
          <a:ext cx="8136904" cy="5256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742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73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3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138 227,9 тыс. руб. 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(94 %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5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0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 количества преступлений, совершенных на территории муниципального образования, не менее чем на 5 %  ежегодно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2 129,00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1 972,00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9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социально значимых объектов (учреждений), оборудованных в целях антитеррористической защищенности средствами безопасности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граждан принимающих участие в деятельности народных дружин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18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Снижение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несовершеннолетних в общем числе лиц, совершивших преступления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6502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034056"/>
              </p:ext>
            </p:extLst>
          </p:nvPr>
        </p:nvGraphicFramePr>
        <p:xfrm>
          <a:off x="395535" y="908720"/>
          <a:ext cx="8424936" cy="5556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153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75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3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тыс. руб.  (94%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34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6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 территориальных органов МВД 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2020 году помещения не ремонтировались.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4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 территориальных подразделений УФСБ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55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 (помещений), находящихся в собственности муниципальных образований Московской области, в целях размещения подразделений Главного следственного управления Следственного комитета  Российской Федерации по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908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отремонтированных зданий(помещений), находящихся в собственности муниципальных образований Московской области, в которых располагаются городские (районные) суды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07818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060510"/>
              </p:ext>
            </p:extLst>
          </p:nvPr>
        </p:nvGraphicFramePr>
        <p:xfrm>
          <a:off x="395535" y="908721"/>
          <a:ext cx="8208912" cy="54228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860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5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21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 тыс. руб. (94 %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подъездов многоквартирных домов,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социальных объектов и мест с массовым пребыванием людей,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0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Рост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числа лиц, состоящих на диспансерном наблюдении с диагнозом «Употребление наркотиков с вредными последствиями»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667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коммерческих объектов оборудованных системами видеонаблюдения и подключенных к системе технологического обеспечения региональной общественной безопасности и оперативного управления «Безопасный регион»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7244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20697"/>
              </p:ext>
            </p:extLst>
          </p:nvPr>
        </p:nvGraphicFramePr>
        <p:xfrm>
          <a:off x="395535" y="908721"/>
          <a:ext cx="8064896" cy="5184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727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37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тыс. руб.  (94 %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 "Профилактика преступлений и иных правонарушений 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4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Благоустроим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кладбища «Доля кладбищ, соответствующих Региональному стандарту», процент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восстановленных (ремонт, реставрация, благоустройство) воинских захоронений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79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транспортировок умерших в морг с мест обнаружения или происшествия для производства судебно-медицинской экспертизы, произведенных в соответствии с установленными требованиями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46084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596430"/>
              </p:ext>
            </p:extLst>
          </p:nvPr>
        </p:nvGraphicFramePr>
        <p:xfrm>
          <a:off x="395535" y="908721"/>
          <a:ext cx="8352928" cy="55871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тыс. руб.  (94 %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"Снижение рисков возникновения и смягчение последствий чрезвычайных ситуаций природного и техногенного характера"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готовности муниципального образования Московской области к действиям по предназначению при возникновении чрезвычайных ситуаций (происшествий) природного и техногенного характера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исполнения органом местного самоуправления муниципального образования полномочия по обеспечению безопасности людей на воде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Сокращение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среднего времени совместного реагирования нескольких экстренных оперативных служб на обращения населения по единому номеру «112»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Процент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построения и развития систем аппаратно-программного комплекса «Безопасный город» на территории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Отсутствие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АПК "Безопасный город" от ГУ МЧС по Московской области.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25722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347942"/>
              </p:ext>
            </p:extLst>
          </p:nvPr>
        </p:nvGraphicFramePr>
        <p:xfrm>
          <a:off x="395535" y="908720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9448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4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641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 тыс. руб. (94 %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09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и совершенствование систем оповещения и информирования населения Московской области»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9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процента покрытия, системой централизованного оповещения и информирования при чрезвычайных ситуациях или угрозе их возникновения, населения на территории муниципального образования.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57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«Обеспечение пожарной безопасности»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49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степени пожарной защищенности муниципального образования, по отношению к базовому периоду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93880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348201"/>
              </p:ext>
            </p:extLst>
          </p:nvPr>
        </p:nvGraphicFramePr>
        <p:xfrm>
          <a:off x="395535" y="908719"/>
          <a:ext cx="8280920" cy="5328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5951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2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92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«Безопасность и обеспечение безопасности жизнедеятельности населения» 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138 227,9  тыс. руб. (94,0%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95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  «Обеспечение мероприятий гражданской обороны»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процента запасов материально-технических, продовольственных и иных средств в целях гражданской обороны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степени готовности к использованию по предназначению защитных сооружений и иных объектов 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5988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43376"/>
              </p:ext>
            </p:extLst>
          </p:nvPr>
        </p:nvGraphicFramePr>
        <p:xfrm>
          <a:off x="395535" y="908720"/>
          <a:ext cx="8280921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83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442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74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78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 - 91 649,23 тыс. руб. (91,7%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42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1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ввода индивидуального жилищного строительства, построенного населением за счет собственных и (или) кредитных средств.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кв.м.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период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режима повышенной готовности, вызванной распространением новой </a:t>
                      </a:r>
                      <a:r>
                        <a:rPr lang="ru-RU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коронавирусной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инфекцией объем ввода ИЖС снизился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семей, улучшивших жилищные условия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5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земельных участков, вовлеченных в индивидуальное жилищное строительство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1 676,00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45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земельных участков, вовлеченных в индивидуальное жилищное строительство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5740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599062"/>
              </p:ext>
            </p:extLst>
          </p:nvPr>
        </p:nvGraphicFramePr>
        <p:xfrm>
          <a:off x="395535" y="908720"/>
          <a:ext cx="8064896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073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94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8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97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2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объектов исключенных из перечня проблемных объектов в отчетном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году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04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пострадавших граждан –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соинвесторов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права, которых обеспечены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отчетном году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67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Решаем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проблемы дольщиков. Поиск и реализация решений по обеспечению прав пострадавших граждан-участников долевого строительства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40,00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Общее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МКД, при строительстве которых нарушены права граждан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 ед..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63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проблемных объектов, по которым нарушены права участников долевого строительства «Проблемные стройки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9921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856230"/>
              </p:ext>
            </p:extLst>
          </p:nvPr>
        </p:nvGraphicFramePr>
        <p:xfrm>
          <a:off x="539552" y="908720"/>
          <a:ext cx="7992887" cy="50405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37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8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260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53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01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10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 «Комплексное освоение земельных участков в целях жилищного строительства и развития застроенных территорий»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84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Встречи с дольщиками. Встречи с гражданами – участниками долевого строительства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7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уведомлений о соответствии (несоответствии) указанных в уведомлении о планируемом строительстве параметров объекта индивидуального жилищного строительства (далее – ИЖС) или садового дома установленным параметрам и допустимости размещения объекта ИЖС или садового дома на земельном участке, уведомлений о соответствии (несоответствии) построенных или реконструированных объектов ИЖС или садового дома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3 928,00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4 702,00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35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Бюджетная политика городского округа Домодедово</a:t>
            </a: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968592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Основными направлениями бюджетной политики при формировании бюджета городского округа Домодедово являются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37160" indent="0" algn="just">
              <a:lnSpc>
                <a:spcPct val="120000"/>
              </a:lnSpc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долгосрочной сбалансированности и устойчивости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доходного потенциала бюджета городского округа Домодедово;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безусловное исполнение принятых социальных обязательств;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Указов Президента России, направленных на решение неотложных проблем социально-экономического развития страны;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программно-целевого принципа планирования бюджета;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предоставления государственных и муниципальных услуг;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открытости и прозрачности бюджетного процесса;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поддержание умеренной долговой нагрузки на бюджет городского округа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приоритеты расходов бюджета городского округа Домодедово  определены с учетом необходимости решения неотложных проблем экономического и социального развития, достижения целевых показателей, обозначенных в указах Президента Российской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57649"/>
              </p:ext>
            </p:extLst>
          </p:nvPr>
        </p:nvGraphicFramePr>
        <p:xfrm>
          <a:off x="395535" y="908721"/>
          <a:ext cx="8208912" cy="33123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6259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19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00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9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  «Обеспечение жильем молодых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6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молодых семей, получивших свидетельство о праве на получение социальной выплаты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22545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04925"/>
              </p:ext>
            </p:extLst>
          </p:nvPr>
        </p:nvGraphicFramePr>
        <p:xfrm>
          <a:off x="395535" y="908720"/>
          <a:ext cx="8208912" cy="5184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98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1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9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10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«Обеспечение жильем детей-сирот и детей, оставшихся без попечения родителей, лиц из числа детей-сирот и детей, оставшихся  без попечения родителей»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41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состоящих на учете на получение жилого помещения, включая лиц в возрасте от 23 лет и старше, обеспеченных жилыми помещениями за отчетный год, в общей численности детей-сирот и детей, оставшихся без попечения родителей, лиц из числа детей-сирот и детей, оставшихся без попечения родителей, включенных в список детей-сирот и детей, оставшихся без попечения родителей, лиц из их числа, которые подлежат обеспечению жилыми помещениями в отчетном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19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детей-сирот и детей, оставшихся без попечения родителей, лиц из числа детей-сирот и детей, оставшихся без попечения родителей, обеспеченных благоустроенными жилыми помещениями специализированного жилищного фонда по договорам найма специализированных жилых помещений в отчетном финансовом году</a:t>
                      </a:r>
                      <a:b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95749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723790"/>
              </p:ext>
            </p:extLst>
          </p:nvPr>
        </p:nvGraphicFramePr>
        <p:xfrm>
          <a:off x="395535" y="908720"/>
          <a:ext cx="8136904" cy="4464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2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5034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8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177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- 91 649,23 тыс. руб. (91,7%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39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  «Улучшение жилищных условий отдельных категорий многодетных семей»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77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свидетельств о праве на получение жилищной субсидии на приобретение жилого помещения или строительство индивидуального жилого дома, выданных семьям, имеющим семь и более детей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штук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65663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809551"/>
              </p:ext>
            </p:extLst>
          </p:nvPr>
        </p:nvGraphicFramePr>
        <p:xfrm>
          <a:off x="395535" y="836711"/>
          <a:ext cx="8064896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8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9353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03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«Жилище»  - 91 649,23 тыс. руб. (91,7% от плана)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95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VIII  «Обеспечение жильем отдельных категорий граждан, установленных федеральным законодательством»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2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семей, имеющих детей-инвалидов, получивших государственную поддержку по обеспечению жилыми помещениями за счет средств федерального бюджета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24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инвалидов и ветеранов боевых действий, членов семей погибших (умерших) инвалидов и ветеранов боевых действий, получивших государственную поддержку по обеспечению жилыми помещениями за счет средств федерального бюджета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08972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863699"/>
              </p:ext>
            </p:extLst>
          </p:nvPr>
        </p:nvGraphicFramePr>
        <p:xfrm>
          <a:off x="395536" y="980728"/>
          <a:ext cx="8208912" cy="5406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174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47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932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lang="ru-RU" sz="1200" b="1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Чистая вода»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доли населения, обеспеченного доброкачественной питьевой водой из централизованных источников водоснабжения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7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ВЗУ, ВНС и станций водоподготовки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6931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236572"/>
              </p:ext>
            </p:extLst>
          </p:nvPr>
        </p:nvGraphicFramePr>
        <p:xfrm>
          <a:off x="395535" y="836712"/>
          <a:ext cx="8280920" cy="5328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9986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5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5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03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водоотведения»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17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очистки сточных вод суммарной производительностью.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ед./тыс. куб.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Ремонт очистных сооружений , расположенных по адресу: г. Домодедово, </a:t>
                      </a:r>
                      <a:r>
                        <a:rPr lang="ru-RU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мкр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. Авиационный, ул. Раменская, 7 перенесен на 2021-2022 год.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02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построенных, реконструированных, отремонтированных коллекторов (участков), канализационных  станций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68569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992889"/>
              </p:ext>
            </p:extLst>
          </p:nvPr>
        </p:nvGraphicFramePr>
        <p:xfrm>
          <a:off x="395535" y="908720"/>
          <a:ext cx="8136904" cy="5485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1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5686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17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7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39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«Создание условий для обеспечения качественными коммунальными услугами»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28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созданных и восстановленных объектов коммунальной инфраструктуры (котельные, ЦТП, сети)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33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и восстановленных объектов социальной и инженерной инфраструктуры на территории военных городков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086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актуальных схем теплоснабжения, водоснабжения и водоотведения, программ комплексного развития систем коммунальной инфраструктуры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Актуализирована схема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теплоснабжения,  схемы водоснабжения и водоотведения будут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актуализированы </a:t>
                      </a:r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2022 году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93194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49513"/>
              </p:ext>
            </p:extLst>
          </p:nvPr>
        </p:nvGraphicFramePr>
        <p:xfrm>
          <a:off x="395535" y="908721"/>
          <a:ext cx="8568952" cy="53878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4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842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21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00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7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«Энергосбережение и повышение энергетической эффективности»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8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муниципальной собственности, соответствующих нормальному уровню энергетической эффективности и выше (А, В, С, D)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60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зданий, строений, сооружений органов местного самоуправления и муниципальных учреждений, оснащенных приборами учета потребляемых энергетических ресурсов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66,26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107 зданий  из 162   были оснащены приборами учета потребляемых энергетических ресурсов.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Бережливый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учет – оснащенность многоквартирных домов общедомовыми  приборами учета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88,90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81,90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 2020 году  из 997 запланированных многоквартирных домов были оснащены:  приборами электроснабжения - 904 МКД; приборами теплоснабжения  -501 МКД; приборами ГВС - 409 МКД; приборами ХВС -</a:t>
                      </a:r>
                      <a:r>
                        <a:rPr lang="ru-RU" sz="9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605 МКД.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6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многоквартирных домов с присвоенными классами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энергоэффективности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92958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06215"/>
              </p:ext>
            </p:extLst>
          </p:nvPr>
        </p:nvGraphicFramePr>
        <p:xfrm>
          <a:off x="395535" y="908721"/>
          <a:ext cx="8352928" cy="5328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538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53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29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«Развитие инженерной инфраструктуры и </a:t>
                      </a:r>
                      <a:r>
                        <a:rPr kumimoji="0" lang="ru-RU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энергоэффективности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 - 18 209,54 тыс. руб.      (16,5 %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54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газификации»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2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Получение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проектной документации на строительство газопроводов высокого, среднего и низкого давления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Ввод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эксплуатацию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газгольдера 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019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Обеспечивающая подпрограмма»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23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рассмотренных дел об административных правонарушениях в сфере благоустройства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87234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80413"/>
              </p:ext>
            </p:extLst>
          </p:nvPr>
        </p:nvGraphicFramePr>
        <p:xfrm>
          <a:off x="395535" y="908721"/>
          <a:ext cx="8352928" cy="537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1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- 3 102,6  тыс. руб. (90,8%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9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инвестиций, привлеченных в основной капитал (без учета бюджетных инвестиций), на душу населения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заполняемости многопрофильных индустриальных парков, технологических парков, промышленных площадок индустриальных парков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многопрофильных индустриальных парков, технологических парков, промышленных площадок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привлеченных резидентов на территории муниципальных образований Московской области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Площадь территории, на которую привлечены новые резиденты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25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Autofit/>
          </a:bodyPr>
          <a:lstStyle/>
          <a:p>
            <a:pPr marL="137160" indent="0"/>
            <a:r>
              <a:rPr lang="ru-RU" sz="1400" dirty="0">
                <a:latin typeface="Georgia" panose="02040502050405020303" pitchFamily="18" charset="0"/>
              </a:rPr>
              <a:t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</a:t>
            </a:r>
            <a:r>
              <a:rPr lang="ru-RU" sz="1400" dirty="0" smtClean="0">
                <a:latin typeface="Georgia" panose="02040502050405020303" pitchFamily="18" charset="0"/>
              </a:rPr>
              <a:t>самоуправления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611560" y="2780928"/>
            <a:ext cx="2124475" cy="1095896"/>
            <a:chOff x="0" y="0"/>
            <a:chExt cx="2124475" cy="109589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0" y="0"/>
              <a:ext cx="2124475" cy="10958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latin typeface="Georgia" panose="02040502050405020303" pitchFamily="18" charset="0"/>
                </a:rPr>
                <a:t>Бюджет</a:t>
              </a:r>
              <a:endParaRPr lang="ru-RU" sz="3200" b="1" kern="1200" dirty="0">
                <a:latin typeface="Georgia" panose="02040502050405020303" pitchFamily="18" charset="0"/>
              </a:endParaRPr>
            </a:p>
          </p:txBody>
        </p:sp>
      </p:grpSp>
      <p:sp>
        <p:nvSpPr>
          <p:cNvPr id="8" name="Стрелка вправо 7"/>
          <p:cNvSpPr/>
          <p:nvPr/>
        </p:nvSpPr>
        <p:spPr>
          <a:xfrm>
            <a:off x="2751552" y="2780928"/>
            <a:ext cx="1039615" cy="1095896"/>
          </a:xfrm>
          <a:prstGeom prst="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3759050" y="1772816"/>
            <a:ext cx="2088232" cy="9361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Доходы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4644008" y="3214292"/>
            <a:ext cx="318316" cy="28803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14934" y="4283613"/>
            <a:ext cx="3182287" cy="1512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Georgia" panose="02040502050405020303" pitchFamily="18" charset="0"/>
              </a:rPr>
              <a:t>Источники финансирования дефицита бюджета</a:t>
            </a:r>
            <a:endParaRPr lang="ru-RU" sz="2400" b="1" dirty="0">
              <a:latin typeface="Georgia" panose="02040502050405020303" pitchFamily="18" charset="0"/>
            </a:endParaRPr>
          </a:p>
        </p:txBody>
      </p:sp>
      <p:sp>
        <p:nvSpPr>
          <p:cNvPr id="12" name="Равно 11"/>
          <p:cNvSpPr/>
          <p:nvPr/>
        </p:nvSpPr>
        <p:spPr>
          <a:xfrm>
            <a:off x="6065173" y="3214292"/>
            <a:ext cx="432048" cy="32911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2643256"/>
            <a:ext cx="2016223" cy="146855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Georgia" panose="02040502050405020303" pitchFamily="18" charset="0"/>
              </a:rPr>
              <a:t>Расходы</a:t>
            </a:r>
            <a:endParaRPr lang="ru-RU" sz="28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417153"/>
              </p:ext>
            </p:extLst>
          </p:nvPr>
        </p:nvGraphicFramePr>
        <p:xfrm>
          <a:off x="395535" y="908721"/>
          <a:ext cx="8280920" cy="5400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4580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8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325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«Предпринимательство»  -   3 102,6 тыс. руб.  (90,8% от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0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04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Увеличение среднемесячной заработной платы работников организаций, не относящихся к субъектам малого предпринимательства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7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Производительность труда в базовых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несырьевых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отраслях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инвестиций в основной капитал, за исключением инвестиций инфраструктурных монополий (федеральные проекты) и бюджетных ассигнований федерального бюджета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13 160 000,00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22 966 984,00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9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созданных рабочих мест</a:t>
                      </a:r>
                      <a:b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2 019,00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244,00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94914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86449"/>
              </p:ext>
            </p:extLst>
          </p:nvPr>
        </p:nvGraphicFramePr>
        <p:xfrm>
          <a:off x="395535" y="908721"/>
          <a:ext cx="8424936" cy="4484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4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9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обоснованных, частично обоснованных жалоб в Федеральную антимонопольную службу (ФАС России) (от общего количества опубликованных торгов)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Закупочная документация данных процедур содержит большой перечень жестких требований к товарам и материалам, используемым в ходе строительства (ремонта). По некоторым позициям данных требований участниками закупок направлялись жалобы в ФАС, которые в дальнейшем были признаны обоснованными или частично обоснованными;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27264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513040"/>
              </p:ext>
            </p:extLst>
          </p:nvPr>
        </p:nvGraphicFramePr>
        <p:xfrm>
          <a:off x="395535" y="859184"/>
          <a:ext cx="8208912" cy="51621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4148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661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6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87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несостоявшихся торгов от общего количества объявленных торгов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34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общей экономии денежных средств от общей суммы объявленных торгов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3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закупок среди субъектов малого и среднего предпринимательства, социально ориентированных некоммерческих организаций, осуществляемых в соответствии с Федеральным законом от 05.04.2013 № 44-ФЗ «О контрактной системе в сфере закупок товаров, работ, услуг для обеспечения государственных и муниципальных нужд»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50,55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44915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976663"/>
              </p:ext>
            </p:extLst>
          </p:nvPr>
        </p:nvGraphicFramePr>
        <p:xfrm>
          <a:off x="395536" y="908721"/>
          <a:ext cx="8208911" cy="5112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1284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98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03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«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Конкуренции»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Среднее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участников на торгах           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76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реализованных требований Стандарта развития конкуренции в муниципальном образовании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11163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832434"/>
              </p:ext>
            </p:extLst>
          </p:nvPr>
        </p:nvGraphicFramePr>
        <p:xfrm>
          <a:off x="395535" y="790204"/>
          <a:ext cx="8280920" cy="5231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1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0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5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220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497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3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07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малого и среднего предпринимательства»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среднесписочной численности работников (без внешних совместителей) малых предприятий в среднесписочной численности работников (без внешних совместителей) всех предприятий и организаций          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Число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субъектов малого и среднего предпринимательства в расчете на 10 тыс. человек населения        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483,86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498,10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Малый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бизнес большого региона. Прирост количества субъектов малого и среднего предпринимательства на 10 тыс. населения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17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Вновь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созданные предприятия МСП в сфере производства или услуг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79520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224832"/>
              </p:ext>
            </p:extLst>
          </p:nvPr>
        </p:nvGraphicFramePr>
        <p:xfrm>
          <a:off x="395535" y="908719"/>
          <a:ext cx="8136904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6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6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1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5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0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018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509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8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2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III «Развитие малого и среднего предпринимательства»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5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вновь созданных субъектов МСП участниками проекта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единиц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03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занятых в сфере малого и среднего предпринимательства, включая индивидуальных предпринимателей" за отчетный период (прошедший год)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33 672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Невыполнение показателя связано с ситуацией, в которой малое и среднее предпринимательство оказалось в условиях пандемии </a:t>
                      </a:r>
                      <a:r>
                        <a:rPr lang="ru-RU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коронавируса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и обусловленных ею ограничительных мер государства.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2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самозанятых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зарегистрированных на территории муниципального образования и осуществляющих деятельность на территории Московской области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2 040,00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75488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745562"/>
              </p:ext>
            </p:extLst>
          </p:nvPr>
        </p:nvGraphicFramePr>
        <p:xfrm>
          <a:off x="323528" y="908721"/>
          <a:ext cx="8352927" cy="5472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1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6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95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9329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02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70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18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2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Обеспеченность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населения площадью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кв.м/1000 человек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1 151,40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151,40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26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площадей торговых объектов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кв.м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Цивилизованная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торговля (Ликвидация незаконных нестационарных торговых объектов)             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баллы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38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обслуживаемых населенных пунктов от общего числа населенных пунктов муниципального образования, соответствующих критериям отбора получателей субсидии на частичную компенсацию транспортных расходов организаций и индивидуальных предпринимателей по доставке продовольственных и не продовольственных товаров в сельские населенные пункты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67832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638355"/>
              </p:ext>
            </p:extLst>
          </p:nvPr>
        </p:nvGraphicFramePr>
        <p:xfrm>
          <a:off x="323528" y="908721"/>
          <a:ext cx="8280920" cy="5400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1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0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95736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45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 «Предпринимательство» - 3 102,6  тыс. руб. (90,8% от плана)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0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IV «Развитие потребительского рынка и услуг»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посадочных мест на объектах общественного питания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Посадочные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Прирост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рабочих мест на объектах бытового обслуживания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Рабочие места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544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обращений по вопросу защиты прав потребителей от общего количества поступивших обращений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14385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96178"/>
              </p:ext>
            </p:extLst>
          </p:nvPr>
        </p:nvGraphicFramePr>
        <p:xfrm>
          <a:off x="395535" y="908721"/>
          <a:ext cx="8208912" cy="5215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5674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923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0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- 1 089 684,7 тыс. руб.             (95,95 %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4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земельные участки,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Эффективность работы по взысканию задолженности по арендной плате за муниципальное имущество и землю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земельными участками,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Поступления доходов в бюджет муниципального образования от распоряжения муниципальным имуществом и землей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выполнение обусловлено длительностью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процедуры реализации муниципального имущества на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торгах.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5993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>
                <a:latin typeface="Georgia" panose="02040502050405020303" pitchFamily="18" charset="0"/>
              </a:rPr>
              <a:t>Результаты реализации муниципальных программ городского округа </a:t>
            </a:r>
            <a:r>
              <a:rPr lang="ru-RU" sz="1400" dirty="0" smtClean="0">
                <a:latin typeface="Georgia" panose="02040502050405020303" pitchFamily="18" charset="0"/>
              </a:rPr>
              <a:t>Домодедово</a:t>
            </a:r>
            <a:endParaRPr lang="ru-RU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804675"/>
              </p:ext>
            </p:extLst>
          </p:nvPr>
        </p:nvGraphicFramePr>
        <p:xfrm>
          <a:off x="395535" y="908720"/>
          <a:ext cx="8424937" cy="5616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72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876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Ед. измерения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Планируемое значение показателя на 2020 год 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Достигнутое значение показателя за 2020 года   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Причины невыполнения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570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34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 программа  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«Управление имуществом и муниципальными финансами» - 1 089 684,7 тыс. руб.             (95,95 от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плана)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5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    I  «Развитие имущественного комплекса»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21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Предоставление земельных участков многодетным семьям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предоставленных земельных участков многодетным семьям за период с момента реализации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закона и по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отчетную дату составило 707.  Количество многодетных семей признанных нуждающимися в обеспечении землей постоянно увеличивается и к концу  2020 году </a:t>
                      </a:r>
                      <a:r>
                        <a:rPr lang="ru-RU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составило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1145. Работа по предоставлению земельных участков продолжится в 2021 году.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Проверка использования земель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Проверка использования земель выполнена на 92 %, работа будет продолжена в 2021 году.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82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государственных и муниципальных услуг в области земельных отношений, по которым соблюдены регламентные сроки оказания услуг,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общему количеству государственных и муниципальных услуг 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области земельных отношений, оказанных ОМСУ</a:t>
                      </a:r>
                      <a:b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Количество заявлений, предоставленных без нарушения срока составило  5 369 из 5 771 всех направленных заявлений. (93%)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833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7A7BAE"/>
      </a:accent1>
      <a:accent2>
        <a:srgbClr val="529CA4"/>
      </a:accent2>
      <a:accent3>
        <a:srgbClr val="B363B5"/>
      </a:accent3>
      <a:accent4>
        <a:srgbClr val="D67F4A"/>
      </a:accent4>
      <a:accent5>
        <a:srgbClr val="A56E49"/>
      </a:accent5>
      <a:accent6>
        <a:srgbClr val="73A0BF"/>
      </a:accent6>
      <a:hlink>
        <a:srgbClr val="81BDC9"/>
      </a:hlink>
      <a:folHlink>
        <a:srgbClr val="C9B28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21247</TotalTime>
  <Words>23646</Words>
  <Application>Microsoft Office PowerPoint</Application>
  <PresentationFormat>Экран (4:3)</PresentationFormat>
  <Paragraphs>6769</Paragraphs>
  <Slides>178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178</vt:i4>
      </vt:variant>
    </vt:vector>
  </HeadingPairs>
  <TitlesOfParts>
    <vt:vector size="189" baseType="lpstr">
      <vt:lpstr>Arial</vt:lpstr>
      <vt:lpstr>Calibri</vt:lpstr>
      <vt:lpstr>Georgia</vt:lpstr>
      <vt:lpstr>Lucida Sans Unicode</vt:lpstr>
      <vt:lpstr>Times New Roman</vt:lpstr>
      <vt:lpstr>Times New Roman Cyr</vt:lpstr>
      <vt:lpstr>Verdana</vt:lpstr>
      <vt:lpstr>Wingdings</vt:lpstr>
      <vt:lpstr>Wingdings 2</vt:lpstr>
      <vt:lpstr>Wingdings 3</vt:lpstr>
      <vt:lpstr>Открытая</vt:lpstr>
      <vt:lpstr>Бюджет для граждан на основании проекта  Решения Совета депутатов городского округа Домодедово «Об отчете об исполнении бюджета городского округа Домодедово за 2020 год»  </vt:lpstr>
      <vt:lpstr>Глоссарий</vt:lpstr>
      <vt:lpstr>Социально-экономические условия реализации бюджетной и налоговой политики Московской области</vt:lpstr>
      <vt:lpstr>Численность постоянного населения                                                               (тыс. чел.)</vt:lpstr>
      <vt:lpstr>Среднемесячная заработная плата работников крупных и средних организаций      (руб.)</vt:lpstr>
      <vt:lpstr>Ввод  в эксплуатацию жилых домов, построенных за счет всех источников финансирования  (тыс. м2 общей площади)</vt:lpstr>
      <vt:lpstr>Уровень обеспеченности населения жильем на конец года           (кв. м. на человека)</vt:lpstr>
      <vt:lpstr>Бюджетная политика городского округа Домодедово</vt:lpstr>
      <vt:lpstr>Муниципальный (местный) бюджет - форма образования и расходования денежных средств, предназначенных для финансового обеспечения задач и функций местного самоуправления</vt:lpstr>
      <vt:lpstr>Презентация PowerPoint</vt:lpstr>
      <vt:lpstr>Основные параметры отчета об исполнении бюджета городского округа  Домодедово за 2020 год (тыс. руб.)</vt:lpstr>
      <vt:lpstr>Доходы/расходы 2019 – 2020 годы (млн. руб.)</vt:lpstr>
      <vt:lpstr>Объем и структура муниципального внутреннего долга городского округа Домодедово </vt:lpstr>
      <vt:lpstr>Структура налоговых, неналоговых доходов (млн. руб.)</vt:lpstr>
      <vt:lpstr>Изменение структуры налоговых и неналоговых доходов городского округа Домодедово за 2019-2020 годы (млн. руб.)</vt:lpstr>
      <vt:lpstr>Удельный вес налоговых и неналоговых доходов на душу населения (руб./чел.)</vt:lpstr>
      <vt:lpstr>Изменение структуры межбюджетных трансфертов в 2019-2020 годах (млн.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об объеме и структуре налоговых и неналоговых доходов, а также межбюджетных трансфертах (тыс. руб.)</vt:lpstr>
      <vt:lpstr>Информация о налоговых ставках и льготах по земельному налогу на 2020 год</vt:lpstr>
      <vt:lpstr>Информация о выпадающих доходах в связи с предоставлением льгот, установленных Решением Совета депутатов городского округа Домодедово от 25.09.2007 №1-4/53 (с учет. изм. и доп.) «Об установлении и введении в действие земельного налога»                                                                                                                       тыс.руб.  </vt:lpstr>
      <vt:lpstr>Информация о налоговых ставках по налогу на имущество физических лиц</vt:lpstr>
      <vt:lpstr>Расходы бюджета городского округа в 2019-2020 годах  по разделам, (тыс. руб.)</vt:lpstr>
      <vt:lpstr>Расходы бюджета городского округа в 2019-2020 годах  по разделам, подразделам (тыс. руб.)</vt:lpstr>
      <vt:lpstr>Расходы бюджета городского округа в 2019-2020 годах  по разделам, подразделам (тыс. руб.)</vt:lpstr>
      <vt:lpstr>Расходы бюджета городского округа в 2019-2020 годах  по разделам, подразделам (тыс. руб.)</vt:lpstr>
      <vt:lpstr>Расходы бюджета городского округа в 2019-2020 годах  по разделам, подразделам (тыс. руб.)</vt:lpstr>
      <vt:lpstr>Расходы бюджета городского округа в 2019-2020 годах  по разделам, подразделам (тыс. руб.)</vt:lpstr>
      <vt:lpstr>Структура расходов 2020 года (млн. руб.)</vt:lpstr>
      <vt:lpstr>Сведения о фактических расходах  по муниципальным программам в 2020 году (тыс. руб.),  (% исполнения плановых целевых показателей)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Результаты реализации муниципальных программ городского округа Домодедово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Сводный оперативный (годовой) отчёт о ходе реализации муниципальных программ городского округа Домодедово 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Информация о расходах бюджета с учетом интересов целевых групп пользователей</vt:lpstr>
      <vt:lpstr>Cоциально-значимые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Cоциально -значимые объекты, строительство (реконструкция) которых осуществляется с участием средств бюджета городского округа Домодедово </vt:lpstr>
      <vt:lpstr>Финансовое управление администрации городского округа Домодедово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Монахова И.В.</dc:creator>
  <cp:lastModifiedBy>Путилова Т.С.</cp:lastModifiedBy>
  <cp:revision>3000</cp:revision>
  <cp:lastPrinted>2019-07-08T12:53:45Z</cp:lastPrinted>
  <dcterms:created xsi:type="dcterms:W3CDTF">2015-09-30T07:48:07Z</dcterms:created>
  <dcterms:modified xsi:type="dcterms:W3CDTF">2024-12-26T14:58:55Z</dcterms:modified>
</cp:coreProperties>
</file>